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1" r:id="rId4"/>
    <p:sldId id="269" r:id="rId5"/>
    <p:sldId id="272" r:id="rId6"/>
    <p:sldId id="260" r:id="rId7"/>
    <p:sldId id="268" r:id="rId8"/>
    <p:sldId id="271" r:id="rId9"/>
    <p:sldId id="275" r:id="rId10"/>
    <p:sldId id="270" r:id="rId11"/>
    <p:sldId id="258" r:id="rId12"/>
    <p:sldId id="263" r:id="rId13"/>
    <p:sldId id="262" r:id="rId14"/>
    <p:sldId id="273" r:id="rId15"/>
    <p:sldId id="274" r:id="rId16"/>
    <p:sldId id="264" r:id="rId17"/>
    <p:sldId id="25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17.png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Александр\Desktop\fon_svetlyy_izgiby_vektor_minimalizm_192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8286808" cy="6858000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000769"/>
            <a:ext cx="79295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Составила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первой категории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Чуракова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Наталья Сергеевна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214290"/>
            <a:ext cx="678661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57475" algn="l"/>
              </a:tabLst>
            </a:pPr>
            <a:r>
              <a:rPr kumimoji="0" lang="ru-RU" sz="5400" b="1" i="0" u="none" strike="noStrike" cap="none" spc="0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ЗАМКНУТЫЙ РЕБЕНОК: </a:t>
            </a:r>
            <a:endParaRPr kumimoji="0" lang="ru-RU" sz="5400" b="1" i="0" u="none" strike="noStrike" cap="none" spc="0" normalizeH="0" baseline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57475" algn="l"/>
              </a:tabLst>
            </a:pPr>
            <a:r>
              <a:rPr kumimoji="0" lang="ru-RU" sz="5400" b="1" i="0" u="none" strike="noStrike" cap="none" spc="0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МЕТОДЫ И  </a:t>
            </a:r>
            <a:r>
              <a:rPr kumimoji="0" lang="ru-RU" sz="5400" b="1" i="0" u="none" strike="noStrike" cap="none" spc="0" normalizeH="0" baseline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ФОРМЫ </a:t>
            </a:r>
            <a:r>
              <a:rPr kumimoji="0" lang="ru-RU" sz="5400" b="1" i="0" u="none" strike="noStrike" cap="none" spc="0" normalizeH="0" baseline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РАБОТЫ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45" name="Picture 5" descr="C:\Users\Александр\Desktop\animashki-deti-76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643315"/>
            <a:ext cx="3071835" cy="235745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андр\Desktop\fon_svetlyy_izgiby_vektor_minimalizm_192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noFill/>
        </p:spPr>
      </p:pic>
      <p:pic>
        <p:nvPicPr>
          <p:cNvPr id="4098" name="Picture 2" descr="C:\Users\Александр\Desktop\animashki-deti-59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5500678"/>
            <a:ext cx="785818" cy="13573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10800000" flipV="1">
            <a:off x="1101309" y="340966"/>
            <a:ext cx="3938919" cy="923330"/>
          </a:xfrm>
          <a:prstGeom prst="rect">
            <a:avLst/>
          </a:prstGeom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 помочь адаптироваться ребенку к детскому саду, если ребенок замкнутый</a:t>
            </a:r>
            <a:r>
              <a:rPr lang="en-US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wcard Gothic" pitchFamily="82" charset="0"/>
                <a:cs typeface="Times New Roman" pitchFamily="18" charset="0"/>
              </a:rPr>
              <a:t>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785926"/>
            <a:ext cx="764386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общении с замкнутым ребенком </a:t>
            </a:r>
            <a:r>
              <a:rPr lang="en-US" b="1" i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расширяйте круг общения вашего ребенка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приводите его в новые места и знакомьте с новыми людьми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делайте это так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чтобы ребенок чувствовал ваше присутствие рядом – поглаживайте по голове или крепко держите за руку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подчеркивайте преимущества и полезность общения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рассказывайте ребенку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что нового и интересного вы узнали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 также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какое удовольствие получили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общаясь с тем или иным человеком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стремитесь сами стать для ребенка примером эффективно общающегося человека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 в коем случае не давите на ребенка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требуйте от него стать общительным здесь и сейчас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своим собственным примером показывайте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что общение с другими людьми – это радость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" descr="C:\Users\Александр\Desktop\16985055_1a8c8da104c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14290"/>
            <a:ext cx="2143140" cy="1857388"/>
          </a:xfrm>
          <a:prstGeom prst="flowChartDelay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лександр\Desktop\fon_svetlyy_izgiby_vektor_minimalizm_192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43900" cy="6858000"/>
          </a:xfrm>
          <a:prstGeom prst="bevel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000232" y="142852"/>
            <a:ext cx="5715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714356"/>
            <a:ext cx="62150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разыгрывайте разнообразные ситуации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«А чтобы ты сделал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если на прогулке увидел незнакомого плачущего малыша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рассуждайте вместе о будущем ребенка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«Расскажи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кем ты себя видишь в будущем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какой ты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кем дружишь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кем работаешь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с кем дружишь на работе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Верьте в себя и в силы ребенка!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все обязательно получится!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C:\Users\Александр\Desktop\172215-melisen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928935"/>
            <a:ext cx="6286543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лександр\Desktop\fon_svetlyy_izgiby_vektor_minimalizm_192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1000107"/>
            <a:ext cx="7643866" cy="5857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 будет решаться на выбор, доводить всё до конца, сворачивая с пути;</a:t>
            </a:r>
            <a:br>
              <a:rPr lang="ru-RU" dirty="0" smtClean="0"/>
            </a:br>
            <a:r>
              <a:rPr lang="ru-RU" dirty="0" smtClean="0"/>
              <a:t>— будет подвержен насмешкам окружающих, сверстников;</a:t>
            </a:r>
            <a:br>
              <a:rPr lang="ru-RU" dirty="0" smtClean="0"/>
            </a:br>
            <a:r>
              <a:rPr lang="ru-RU" dirty="0" smtClean="0"/>
              <a:t>— ему будут сниться ночные кошмары (проблемам, страхам останется выражаться только через них);</a:t>
            </a:r>
            <a:br>
              <a:rPr lang="ru-RU" dirty="0" smtClean="0"/>
            </a:br>
            <a:r>
              <a:rPr lang="ru-RU" dirty="0" smtClean="0"/>
              <a:t>— не научится вступать в беседу, поддерживать контакт (грозят проблемы с общением во взрослой жизни);</a:t>
            </a:r>
            <a:br>
              <a:rPr lang="ru-RU" dirty="0" smtClean="0"/>
            </a:br>
            <a:r>
              <a:rPr lang="ru-RU" dirty="0" smtClean="0"/>
              <a:t>— не сможет проявлять свободно свои чувства и желания;</a:t>
            </a:r>
            <a:br>
              <a:rPr lang="ru-RU" dirty="0" smtClean="0"/>
            </a:br>
            <a:r>
              <a:rPr lang="ru-RU" dirty="0" smtClean="0"/>
              <a:t>— постоянно станет контролировать себя, свое общение и действия;</a:t>
            </a:r>
            <a:br>
              <a:rPr lang="ru-RU" dirty="0" smtClean="0"/>
            </a:br>
            <a:r>
              <a:rPr lang="ru-RU" dirty="0" smtClean="0"/>
              <a:t>— будет бояться свободно развиваться, познавать, совершенствоваться в разных сферах жизни;</a:t>
            </a:r>
            <a:br>
              <a:rPr lang="ru-RU" dirty="0" smtClean="0"/>
            </a:br>
            <a:r>
              <a:rPr lang="ru-RU" dirty="0" smtClean="0"/>
              <a:t>— не сможет удовлетворять многие свои социальные, психологические, личностные потребности;</a:t>
            </a:r>
            <a:br>
              <a:rPr lang="ru-RU" dirty="0" smtClean="0"/>
            </a:br>
            <a:r>
              <a:rPr lang="ru-RU" dirty="0" smtClean="0"/>
              <a:t>— сохранит неуверенности в себе на многие годы;</a:t>
            </a:r>
            <a:br>
              <a:rPr lang="ru-RU" dirty="0" smtClean="0"/>
            </a:br>
            <a:r>
              <a:rPr lang="ru-RU" dirty="0" smtClean="0"/>
              <a:t>— не будет решать сложные проблемные ситуации;</a:t>
            </a:r>
            <a:br>
              <a:rPr lang="ru-RU" dirty="0" smtClean="0"/>
            </a:br>
            <a:r>
              <a:rPr lang="ru-RU" dirty="0" smtClean="0"/>
              <a:t>— будет в одиночестве;</a:t>
            </a:r>
            <a:br>
              <a:rPr lang="ru-RU" dirty="0" smtClean="0"/>
            </a:br>
            <a:r>
              <a:rPr lang="ru-RU" dirty="0" smtClean="0"/>
              <a:t>— возможны душевные расстройства (они же уменьшают продолжительность жизни).</a:t>
            </a:r>
          </a:p>
          <a:p>
            <a:r>
              <a:rPr lang="ru-RU" dirty="0" smtClean="0"/>
              <a:t>Чем дольше сохраняется это состояние, тем более ребенок погружается в него. Это осложняет его освобождение из замкнутого поведения.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214290"/>
            <a:ext cx="492922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/>
              <a:t>   </a:t>
            </a:r>
            <a:r>
              <a:rPr lang="ru-RU" sz="2400" b="1" dirty="0" smtClean="0"/>
              <a:t>Последствия замкнутости</a:t>
            </a:r>
            <a:endParaRPr lang="ru-RU" sz="2400" dirty="0"/>
          </a:p>
        </p:txBody>
      </p:sp>
      <p:pic>
        <p:nvPicPr>
          <p:cNvPr id="6" name="Picture 2" descr="C:\Users\Александр\Desktop\animashki-deti-59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4643446"/>
            <a:ext cx="1000132" cy="1643074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1965304"/>
            <a:ext cx="9144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Работа с замкнутыми детьми: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формировать у детей желание общаться;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развивать коммуникативные навыки;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расширять круг общения;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вовлекать детей в общество;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повысить самооценку, укрепить уверенность в себе.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B21E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B21E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Александр\Desktop\fon_svetlyy_izgiby_vektor_minimalizm_192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noFill/>
        </p:spPr>
      </p:pic>
      <p:pic>
        <p:nvPicPr>
          <p:cNvPr id="2051" name="Picture 3" descr="C:\Users\Александр\Desktop\0_94ab7_ba3687dc_XXXL-1024x87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4203700"/>
            <a:ext cx="3121025" cy="26543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0"/>
            <a:ext cx="58579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Несколько советов родителям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замкнутых детей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785794"/>
            <a:ext cx="79295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воспринимать ребенка таким, каков он есть;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меньше говорить самому в общении с ним;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рассказать о том, что беспокоитесь о нем (любых его сложностях);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разговоре с ребенком не выставлять замкнутость как проблему;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научить его осознавать свои страхи, обиды;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выявлять и прорабатывать страхи через игру, рисование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раннем возрасте стоит научить ребенка знакомиться, общаться, решать проблемные ситуации;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подкреплять, хвалить решительность ребенка;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постараться узнать причины, проблемы и помочь их разрешить, подсказать стратегию (самому решать только при угрозе жизни и здоровью ребенку);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помочь справиться с комплексами и страхами.</a:t>
            </a:r>
          </a:p>
        </p:txBody>
      </p:sp>
      <p:pic>
        <p:nvPicPr>
          <p:cNvPr id="7169" name="Picture 1" descr="C:\Users\Александр\Desktop\0_9bdaa_2b3021d0_X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298527">
            <a:off x="5558114" y="32996"/>
            <a:ext cx="2528151" cy="2326922"/>
          </a:xfrm>
          <a:prstGeom prst="rect">
            <a:avLst/>
          </a:prstGeom>
          <a:noFill/>
        </p:spPr>
      </p:pic>
      <p:pic>
        <p:nvPicPr>
          <p:cNvPr id="7170" name="Picture 2" descr="C:\Users\Александр\Desktop\0_9bdab_2003fcfe_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7823564">
            <a:off x="327486" y="3974192"/>
            <a:ext cx="2733400" cy="2203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лександр\Desktop\fon_svetlyy_izgiby_vektor_minimalizm_192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61297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00100" y="214290"/>
            <a:ext cx="5572164" cy="707886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Коррекционные игры и упражнения с замкнутыми детьми дошкольного возраста.</a:t>
            </a:r>
            <a:endParaRPr kumimoji="0" lang="ru-RU" sz="1800" b="1" i="0" u="none" strike="noStrike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737"/>
            <a:ext cx="571504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Упражнение «Близнецы»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Обыгрывается сюжет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когда все вокруг стали абсолютно одинаковыми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Одинаково думают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одеваются и 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Затем проводится обсуждение – понравилось ли быть всем одинаковыми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чем были трудности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Упражнение помогает осознать и принять индивидуальные особенности себя и других людей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4500570"/>
            <a:ext cx="68580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Ребенку дается задание нарисовать себя таким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каким он видит себя в будущем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Обсуждая с ним рисунок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спросите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как он будет выглядеть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как он будет себя чувствовать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какими будут его отношения с родителями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братом или сестрой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друзьями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Упражнение позволяет осознать возможность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преодоления замкнутости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дать ребенку перспективу на будущее и уверенность в своих силах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3786190"/>
            <a:ext cx="6215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Рисунок «Я в будущем»</a:t>
            </a:r>
            <a:endParaRPr lang="ru-RU" sz="2800" dirty="0"/>
          </a:p>
        </p:txBody>
      </p:sp>
      <p:pic>
        <p:nvPicPr>
          <p:cNvPr id="9" name="Picture 2" descr="C:\Users\Александр\Desktop\0_9bdab_2003fcfe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513066">
            <a:off x="-289072" y="5058620"/>
            <a:ext cx="1821314" cy="1191166"/>
          </a:xfrm>
          <a:prstGeom prst="rect">
            <a:avLst/>
          </a:prstGeom>
          <a:noFill/>
        </p:spPr>
      </p:pic>
      <p:pic>
        <p:nvPicPr>
          <p:cNvPr id="10" name="Picture 2" descr="C:\Users\Александр\Desktop\0_9bdab_2003fcfe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513066">
            <a:off x="5711719" y="2343976"/>
            <a:ext cx="1821314" cy="1191166"/>
          </a:xfrm>
          <a:prstGeom prst="rect">
            <a:avLst/>
          </a:prstGeom>
          <a:noFill/>
        </p:spPr>
      </p:pic>
      <p:pic>
        <p:nvPicPr>
          <p:cNvPr id="11" name="Picture 2" descr="C:\Users\Александр\Desktop\0_9bdab_2003fcfe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513066">
            <a:off x="5711719" y="915216"/>
            <a:ext cx="1821314" cy="1191166"/>
          </a:xfrm>
          <a:prstGeom prst="rect">
            <a:avLst/>
          </a:prstGeom>
          <a:noFill/>
        </p:spPr>
      </p:pic>
      <p:pic>
        <p:nvPicPr>
          <p:cNvPr id="12" name="Picture 2" descr="C:\Users\Александр\Desktop\0_9bdab_2003fcfe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513066">
            <a:off x="-146165" y="3915610"/>
            <a:ext cx="1821314" cy="1191166"/>
          </a:xfrm>
          <a:prstGeom prst="rect">
            <a:avLst/>
          </a:prstGeom>
          <a:noFill/>
        </p:spPr>
      </p:pic>
      <p:pic>
        <p:nvPicPr>
          <p:cNvPr id="13" name="Picture 2" descr="C:\Users\Александр\Desktop\0_9bdab_2003fcfe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513066">
            <a:off x="6640413" y="1486719"/>
            <a:ext cx="1821314" cy="1191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лександр\Desktop\fon_svetlyy_izgiby_vektor_minimalizm_192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71472" y="285728"/>
            <a:ext cx="757242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Упражнение «Волшебные средства»</a:t>
            </a:r>
            <a:endParaRPr lang="ru-RU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Упражнение направлено на конкретную проработку, применение «волшебных» средств понимания, развитие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эмпатии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использование уже знакомых средств понимания. </a:t>
            </a:r>
          </a:p>
          <a:p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Упражнение выполняется в парах.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Воспользовавшись «волшебными» средствами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понимания, дети должны помочь: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1). Плачущему ребенку, он потерял мячик.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2). Мама пришла с работы, она очень устала.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3). Товарищ сидит грустный, у него заболела мама.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4). Девочка-соседка попросила тебя сделать аппликацию.</a:t>
            </a:r>
          </a:p>
          <a:p>
            <a:endParaRPr lang="ru-RU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Примечание: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необходимо подобрать столько ситуаций,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каждый ребенок смог выполнить задание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857760"/>
            <a:ext cx="48577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1600" b="1" dirty="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РИСУНОК СЕМЬИ (С 4-Х ЛЕТ).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en-US" sz="1600" b="1" dirty="0" smtClean="0">
              <a:ln w="12700">
                <a:solidFill>
                  <a:srgbClr val="0000CC"/>
                </a:solidFill>
                <a:prstDash val="solid"/>
              </a:ln>
              <a:solidFill>
                <a:srgbClr val="FF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1600" b="1" dirty="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«КЛЯКСЫ» (5—ЛЕТ). 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en-US" sz="1600" b="1" dirty="0" smtClean="0">
              <a:ln w="12700">
                <a:solidFill>
                  <a:srgbClr val="0000CC"/>
                </a:solidFill>
                <a:prstDash val="solid"/>
              </a:ln>
              <a:solidFill>
                <a:srgbClr val="FF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1600" b="1" dirty="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«ЧУДО-ЗВЕРЬ» (НАРИСОВАТЬ ИЛИ СЛЕПИТЬ ИЗ ПЛАСТИЛИНА ЖИВОТНОЕ, КОТОРОГО НЕТ НА СВЕТЕ). </a:t>
            </a:r>
            <a:endParaRPr lang="ru-RU" sz="1600" b="1" dirty="0">
              <a:ln w="12700">
                <a:solidFill>
                  <a:srgbClr val="0000CC"/>
                </a:solidFill>
                <a:prstDash val="solid"/>
              </a:ln>
              <a:solidFill>
                <a:srgbClr val="FF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лександр\Desktop\62150912_1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857628"/>
            <a:ext cx="3092446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лександр\Desktop\fon_svetlyy_izgiby_vektor_minimalizm_192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1571612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714357"/>
            <a:ext cx="80010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u="sng" dirty="0" smtClean="0">
                <a:solidFill>
                  <a:srgbClr val="FF33CC"/>
                </a:solidFill>
              </a:rPr>
              <a:t>Замкнутость</a:t>
            </a:r>
            <a:r>
              <a:rPr lang="ru-RU" b="1" i="1" dirty="0" smtClean="0">
                <a:solidFill>
                  <a:srgbClr val="FF33CC"/>
                </a:solidFill>
              </a:rPr>
              <a:t> </a:t>
            </a:r>
            <a:r>
              <a:rPr lang="ru-RU" dirty="0" smtClean="0"/>
              <a:t>— нарушение, проявляющееся в сужении круга общения, уменьшении возможностей эмоционального контакта с окружающими людьми, возрастании трудности установления новых социальных отношений.</a:t>
            </a:r>
          </a:p>
          <a:p>
            <a:pPr algn="just"/>
            <a:r>
              <a:rPr lang="ru-RU" b="1" i="1" u="sng" dirty="0" smtClean="0">
                <a:solidFill>
                  <a:srgbClr val="FF33CC"/>
                </a:solidFill>
              </a:rPr>
              <a:t>Страх </a:t>
            </a:r>
            <a:r>
              <a:rPr lang="ru-RU" i="1" dirty="0" smtClean="0">
                <a:solidFill>
                  <a:srgbClr val="FF33CC"/>
                </a:solidFill>
              </a:rPr>
              <a:t>-</a:t>
            </a:r>
            <a:r>
              <a:rPr lang="ru-RU" dirty="0" smtClean="0"/>
              <a:t> отрицательная эмоция, возникающая в результате реальной или воображаемой опасности, угрожающей жизни организма, личности, защищаемым ею ценностям (идеалам, целям, принципам и т. п.) </a:t>
            </a:r>
          </a:p>
          <a:p>
            <a:pPr algn="just"/>
            <a:r>
              <a:rPr lang="ru-RU" b="1" i="1" u="sng" dirty="0" smtClean="0">
                <a:solidFill>
                  <a:srgbClr val="FF33CC"/>
                </a:solidFill>
              </a:rPr>
              <a:t>Общение</a:t>
            </a:r>
            <a:r>
              <a:rPr lang="ru-RU" b="1" i="1" dirty="0" smtClean="0">
                <a:solidFill>
                  <a:srgbClr val="FF33CC"/>
                </a:solidFill>
              </a:rPr>
              <a:t> </a:t>
            </a:r>
            <a:r>
              <a:rPr lang="ru-RU" dirty="0" smtClean="0"/>
              <a:t>– взаимодействие людей, направленное на согласование и объединение их усилий с целью налаживания отношений и достижения общего материального или духовного результата.</a:t>
            </a:r>
          </a:p>
          <a:p>
            <a:pPr algn="just"/>
            <a:r>
              <a:rPr lang="ru-RU" b="1" i="1" u="sng" dirty="0" smtClean="0">
                <a:solidFill>
                  <a:srgbClr val="FF33CC"/>
                </a:solidFill>
              </a:rPr>
              <a:t>Переживание</a:t>
            </a:r>
            <a:r>
              <a:rPr lang="ru-RU" b="1" i="1" dirty="0" smtClean="0">
                <a:solidFill>
                  <a:srgbClr val="FF33CC"/>
                </a:solidFill>
              </a:rPr>
              <a:t> </a:t>
            </a:r>
            <a:r>
              <a:rPr lang="ru-RU" b="1" i="1" dirty="0" smtClean="0"/>
              <a:t> </a:t>
            </a:r>
            <a:r>
              <a:rPr lang="ru-RU" dirty="0" smtClean="0"/>
              <a:t>– ощущение, сопровождаемое эмоциями.</a:t>
            </a:r>
          </a:p>
          <a:p>
            <a:pPr algn="just"/>
            <a:r>
              <a:rPr lang="ru-RU" b="1" i="1" u="sng" dirty="0" smtClean="0">
                <a:solidFill>
                  <a:srgbClr val="FF33CC"/>
                </a:solidFill>
              </a:rPr>
              <a:t>Психологическая защита</a:t>
            </a:r>
            <a:r>
              <a:rPr lang="ru-RU" b="1" i="1" dirty="0" smtClean="0">
                <a:solidFill>
                  <a:srgbClr val="FF33CC"/>
                </a:solidFill>
              </a:rPr>
              <a:t> </a:t>
            </a:r>
            <a:r>
              <a:rPr lang="ru-RU" dirty="0" smtClean="0"/>
              <a:t>– механизм бессознательного ограждения человеком своего внутреннего мира от травмирующих переживаний.</a:t>
            </a:r>
          </a:p>
          <a:p>
            <a:pPr algn="just"/>
            <a:r>
              <a:rPr lang="ru-RU" b="1" i="1" u="sng" dirty="0" smtClean="0">
                <a:solidFill>
                  <a:srgbClr val="FF33CC"/>
                </a:solidFill>
              </a:rPr>
              <a:t>Тревожность</a:t>
            </a:r>
            <a:r>
              <a:rPr lang="ru-RU" b="1" i="1" dirty="0" smtClean="0"/>
              <a:t> </a:t>
            </a:r>
            <a:r>
              <a:rPr lang="ru-RU" dirty="0" smtClean="0"/>
              <a:t>– переживание эмоционального неблагополучия, связанное с предчувствием опасности или неудачи.</a:t>
            </a:r>
          </a:p>
          <a:p>
            <a:pPr algn="just"/>
            <a:r>
              <a:rPr lang="ru-RU" b="1" i="1" u="sng" dirty="0" smtClean="0">
                <a:solidFill>
                  <a:srgbClr val="FF33CC"/>
                </a:solidFill>
              </a:rPr>
              <a:t>Чувство</a:t>
            </a:r>
            <a:r>
              <a:rPr lang="ru-RU" b="1" i="1" dirty="0" smtClean="0">
                <a:solidFill>
                  <a:srgbClr val="FF33CC"/>
                </a:solidFill>
              </a:rPr>
              <a:t> </a:t>
            </a:r>
            <a:r>
              <a:rPr lang="ru-RU" dirty="0" smtClean="0"/>
              <a:t>– высшая, культурно обусловленная эмоция человека, связанная с каким – либо объектом.</a:t>
            </a:r>
          </a:p>
          <a:p>
            <a:pPr algn="just"/>
            <a:r>
              <a:rPr lang="ru-RU" b="1" i="1" u="sng" dirty="0" smtClean="0">
                <a:solidFill>
                  <a:srgbClr val="FF33CC"/>
                </a:solidFill>
              </a:rPr>
              <a:t>Эмоции</a:t>
            </a:r>
            <a:r>
              <a:rPr lang="ru-RU" b="1" i="1" dirty="0" smtClean="0">
                <a:solidFill>
                  <a:srgbClr val="FF33CC"/>
                </a:solidFill>
              </a:rPr>
              <a:t> </a:t>
            </a:r>
            <a:r>
              <a:rPr lang="ru-RU" dirty="0" smtClean="0">
                <a:solidFill>
                  <a:srgbClr val="FF33CC"/>
                </a:solidFill>
              </a:rPr>
              <a:t>–</a:t>
            </a:r>
            <a:r>
              <a:rPr lang="ru-RU" dirty="0" smtClean="0"/>
              <a:t> элементарные переживания, возникающие у человека под влиянием общего состояния организма и процесса удовлетворения актуальных потребностей.</a:t>
            </a:r>
          </a:p>
          <a:p>
            <a:pPr algn="just"/>
            <a:r>
              <a:rPr lang="ru-RU" b="1" i="1" u="sng" dirty="0" smtClean="0">
                <a:solidFill>
                  <a:srgbClr val="FF33CC"/>
                </a:solidFill>
              </a:rPr>
              <a:t>Самооценка</a:t>
            </a:r>
            <a:r>
              <a:rPr lang="ru-RU" i="1" dirty="0" smtClean="0">
                <a:solidFill>
                  <a:srgbClr val="FF33CC"/>
                </a:solidFill>
              </a:rPr>
              <a:t> </a:t>
            </a:r>
            <a:r>
              <a:rPr lang="ru-RU" dirty="0" smtClean="0"/>
              <a:t>- ценность, значимость, которой индивид наделяет себя в целом и отдельные стороны своей личности, деятельности, поведения.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00846" y="357166"/>
            <a:ext cx="2342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 smtClean="0">
                <a:solidFill>
                  <a:srgbClr val="FF33CC"/>
                </a:solidFill>
              </a:rPr>
              <a:t>Словарь терминов</a:t>
            </a:r>
          </a:p>
        </p:txBody>
      </p:sp>
      <p:pic>
        <p:nvPicPr>
          <p:cNvPr id="5121" name="Picture 1" descr="C:\Users\Александр\Desktop\88062565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0"/>
            <a:ext cx="785818" cy="785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ександр\Desktop\fon_svetlyy_izgiby_vektor_minimalizm_192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noFill/>
        </p:spPr>
      </p:pic>
      <p:pic>
        <p:nvPicPr>
          <p:cNvPr id="1029" name="Picture 5" descr="C:\Users\Александр\Desktop\0_3d93f_8be76dde_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noFill/>
        </p:spPr>
      </p:pic>
      <p:pic>
        <p:nvPicPr>
          <p:cNvPr id="1030" name="Picture 6" descr="C:\Users\Александр\Desktop\f0a58acd23ad0e3e10bd7c8a095e0e4d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482383">
            <a:off x="-432199" y="506391"/>
            <a:ext cx="4222081" cy="2320030"/>
          </a:xfrm>
          <a:prstGeom prst="rect">
            <a:avLst/>
          </a:prstGeom>
          <a:noFill/>
        </p:spPr>
      </p:pic>
      <p:pic>
        <p:nvPicPr>
          <p:cNvPr id="10" name="Picture 2" descr="C:\Users\Александр\Desktop\0_9bdab_2003fcfe_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995991" flipV="1">
            <a:off x="1224265" y="1776949"/>
            <a:ext cx="1744205" cy="1369273"/>
          </a:xfrm>
          <a:prstGeom prst="rect">
            <a:avLst/>
          </a:prstGeom>
          <a:noFill/>
        </p:spPr>
      </p:pic>
      <p:pic>
        <p:nvPicPr>
          <p:cNvPr id="1028" name="Picture 4" descr="C:\Users\Александр\Desktop\1611981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206" y="1071546"/>
            <a:ext cx="1000132" cy="5429288"/>
          </a:xfrm>
          <a:prstGeom prst="rect">
            <a:avLst/>
          </a:prstGeom>
          <a:noFill/>
        </p:spPr>
      </p:pic>
      <p:pic>
        <p:nvPicPr>
          <p:cNvPr id="29" name="Picture 4" descr="C:\Users\Александр\Desktop\1611981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0"/>
            <a:ext cx="4143404" cy="1000108"/>
          </a:xfrm>
          <a:prstGeom prst="rect">
            <a:avLst/>
          </a:prstGeom>
          <a:noFill/>
        </p:spPr>
      </p:pic>
      <p:pic>
        <p:nvPicPr>
          <p:cNvPr id="30" name="Picture 4" descr="C:\Users\Александр\Desktop\1611981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6215082"/>
            <a:ext cx="7358114" cy="500066"/>
          </a:xfrm>
          <a:prstGeom prst="rect">
            <a:avLst/>
          </a:prstGeom>
          <a:noFill/>
        </p:spPr>
      </p:pic>
      <p:pic>
        <p:nvPicPr>
          <p:cNvPr id="31" name="Picture 4" descr="C:\Users\Александр\Desktop\1611981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214686"/>
            <a:ext cx="714348" cy="3357586"/>
          </a:xfrm>
          <a:prstGeom prst="rect">
            <a:avLst/>
          </a:prstGeom>
          <a:noFill/>
        </p:spPr>
      </p:pic>
      <p:pic>
        <p:nvPicPr>
          <p:cNvPr id="32" name="Picture 4" descr="C:\Users\Александр\Desktop\1611981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429024" cy="150019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андр\Desktop\fon_svetlyy_izgiby_vektor_minimalizm_192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0"/>
            <a:ext cx="8786874" cy="6858000"/>
          </a:xfrm>
          <a:prstGeom prst="rect">
            <a:avLst/>
          </a:prstGeom>
          <a:noFill/>
        </p:spPr>
      </p:pic>
      <p:sp>
        <p:nvSpPr>
          <p:cNvPr id="3" name="Пятно 2 2"/>
          <p:cNvSpPr/>
          <p:nvPr/>
        </p:nvSpPr>
        <p:spPr>
          <a:xfrm>
            <a:off x="-571536" y="571480"/>
            <a:ext cx="4714908" cy="4357694"/>
          </a:xfrm>
          <a:prstGeom prst="irregularSeal2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Александр\Desktop\6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4071942"/>
            <a:ext cx="1714512" cy="242889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85720" y="1785926"/>
            <a:ext cx="278608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ЗАМКНУТОСТЬ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en-U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особенность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личности, 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заключающаяся в 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недостаточности или отсутствии стремления к общению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</a:t>
            </a:r>
            <a:endParaRPr lang="en-US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другими людьми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Пятно 2 11"/>
          <p:cNvSpPr/>
          <p:nvPr/>
        </p:nvSpPr>
        <p:spPr>
          <a:xfrm>
            <a:off x="4143372" y="1000108"/>
            <a:ext cx="5000628" cy="4857784"/>
          </a:xfrm>
          <a:prstGeom prst="irregularSeal2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2357430"/>
            <a:ext cx="32147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Замкнутость</a:t>
            </a:r>
            <a:r>
              <a:rPr lang="en-U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нарушение,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проявляющееся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сужении круга общения, затруднении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эмоционального контакта с окружающими людьми, сложности установления новых социальных отношений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786050" y="357166"/>
            <a:ext cx="4293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Что такое замкнутость?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63991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B21EA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solidFill>
                <a:srgbClr val="B21EA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B21EA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solidFill>
                <a:srgbClr val="B21EA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B21EA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solidFill>
                <a:srgbClr val="B21EA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13624" y="3567946"/>
            <a:ext cx="3116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B21E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 давите на ребенка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23307" y="3982998"/>
            <a:ext cx="4497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B21E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Участвуйте в детских праздниках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23307" y="3982998"/>
            <a:ext cx="4497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B21E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Участвуйте в детских праздниках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Users\Александр\Desktop\fon_svetlyy_izgiby_vektor_minimalizm_192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noFill/>
        </p:spPr>
      </p:pic>
      <p:pic>
        <p:nvPicPr>
          <p:cNvPr id="3074" name="Picture 2" descr="C:\Users\Александр\Desktop\1753696-52f15985833b99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572009"/>
            <a:ext cx="2643206" cy="2285992"/>
          </a:xfrm>
          <a:prstGeom prst="cloud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571472" y="1285860"/>
            <a:ext cx="72866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Ведут себя скованно, неуверенно. Волнуются в новых ситуациях. У них занижена самооценка, им присуще негативное само восприятие.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Наблюдения показывают, что замкнутые дети боятся чужих людей, ведут себя скованно в новых ситуациях, чем-то обеспокоены, «часто неуравновешенны и плаксивые». Аппетит у таких детей плохой, сон кратковременный.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Замкнутые дети не знают, как общаться с окружающими, и не хотят этого делать. Отсюда можно сделать вывод, что вследствие лишения эмоциональной связи с окружением, отстранение от общества, у этих детей нарушено личностное развитие, то есть они — замкнуты.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4349" y="357166"/>
            <a:ext cx="700092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>
                  <a:solidFill>
                    <a:srgbClr val="008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Замкнутые дети</a:t>
            </a:r>
            <a:endParaRPr lang="ru-RU" sz="4400" b="1" spc="50" dirty="0">
              <a:ln w="11430">
                <a:solidFill>
                  <a:srgbClr val="008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андр\Desktop\fon_svetlyy_izgiby_vektor_minimalizm_192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1071546"/>
            <a:ext cx="535785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                         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3000372"/>
            <a:ext cx="485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72066" y="5000636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8" name="Облако 17"/>
          <p:cNvSpPr/>
          <p:nvPr/>
        </p:nvSpPr>
        <p:spPr>
          <a:xfrm>
            <a:off x="5929322" y="4357694"/>
            <a:ext cx="2214578" cy="155734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низкая самооценка</a:t>
            </a:r>
            <a:endParaRPr lang="ru-RU" dirty="0"/>
          </a:p>
        </p:txBody>
      </p:sp>
      <p:sp>
        <p:nvSpPr>
          <p:cNvPr id="20" name="Облако 19"/>
          <p:cNvSpPr/>
          <p:nvPr/>
        </p:nvSpPr>
        <p:spPr>
          <a:xfrm>
            <a:off x="0" y="4714884"/>
            <a:ext cx="2143140" cy="162878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страх не справиться со сложной ситуацией</a:t>
            </a:r>
            <a:endParaRPr lang="ru-RU" dirty="0"/>
          </a:p>
        </p:txBody>
      </p:sp>
      <p:sp>
        <p:nvSpPr>
          <p:cNvPr id="21" name="Облако 20"/>
          <p:cNvSpPr/>
          <p:nvPr/>
        </p:nvSpPr>
        <p:spPr>
          <a:xfrm>
            <a:off x="0" y="1428736"/>
            <a:ext cx="2786050" cy="242889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неверие в возможности получить помощь и внимание к своим потребностям.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Облако 21"/>
          <p:cNvSpPr/>
          <p:nvPr/>
        </p:nvSpPr>
        <p:spPr>
          <a:xfrm>
            <a:off x="2643174" y="2643182"/>
            <a:ext cx="2786082" cy="1643074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завышенные требования родителей к ребенку</a:t>
            </a:r>
            <a:endParaRPr lang="ru-RU" dirty="0"/>
          </a:p>
        </p:txBody>
      </p:sp>
      <p:sp>
        <p:nvSpPr>
          <p:cNvPr id="23" name="Облако 22"/>
          <p:cNvSpPr/>
          <p:nvPr/>
        </p:nvSpPr>
        <p:spPr>
          <a:xfrm>
            <a:off x="5500694" y="1428736"/>
            <a:ext cx="2714644" cy="1857388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неуверенность в себе (комплекс неудачника)</a:t>
            </a:r>
            <a:endParaRPr lang="ru-RU" dirty="0"/>
          </a:p>
        </p:txBody>
      </p:sp>
      <p:sp>
        <p:nvSpPr>
          <p:cNvPr id="19" name="Облако 18"/>
          <p:cNvSpPr/>
          <p:nvPr/>
        </p:nvSpPr>
        <p:spPr>
          <a:xfrm>
            <a:off x="2143108" y="4357670"/>
            <a:ext cx="3786214" cy="250033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страх общения со сверстниками (страх быть обиженным, </a:t>
            </a:r>
            <a:r>
              <a:rPr lang="en-US" dirty="0" smtClean="0"/>
              <a:t>  </a:t>
            </a:r>
            <a:r>
              <a:rPr lang="ru-RU" dirty="0" smtClean="0"/>
              <a:t>осмеянным или проигнорированным)</a:t>
            </a:r>
            <a:endParaRPr lang="ru-RU" dirty="0"/>
          </a:p>
        </p:txBody>
      </p:sp>
      <p:pic>
        <p:nvPicPr>
          <p:cNvPr id="24" name="Picture 2" descr="C:\Users\Александр\Desktop\animashki-deti-75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643050"/>
            <a:ext cx="800100" cy="1066800"/>
          </a:xfrm>
          <a:prstGeom prst="rect">
            <a:avLst/>
          </a:prstGeom>
          <a:noFill/>
        </p:spPr>
      </p:pic>
      <p:sp>
        <p:nvSpPr>
          <p:cNvPr id="17" name="Облако 16"/>
          <p:cNvSpPr/>
          <p:nvPr/>
        </p:nvSpPr>
        <p:spPr>
          <a:xfrm>
            <a:off x="1357290" y="0"/>
            <a:ext cx="5214974" cy="1485904"/>
          </a:xfrm>
          <a:prstGeom prst="cloud">
            <a:avLst/>
          </a:prstGeom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Причины замкнутости у детей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андр\Desktop\fon_svetlyy_izgiby_vektor_minimalizm_192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0" y="428605"/>
            <a:ext cx="82153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>
            <a:off x="2214546" y="214290"/>
            <a:ext cx="4143404" cy="214314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отрицательный эффект выраженной однажды искренности ребенка (в разговоре и поступках);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Облако 5"/>
          <p:cNvSpPr/>
          <p:nvPr/>
        </p:nvSpPr>
        <p:spPr>
          <a:xfrm rot="20697469">
            <a:off x="0" y="1500174"/>
            <a:ext cx="2786050" cy="212884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затаенная накопившаяся обида, огорчения</a:t>
            </a:r>
            <a:endParaRPr lang="ru-RU" dirty="0"/>
          </a:p>
        </p:txBody>
      </p:sp>
      <p:sp>
        <p:nvSpPr>
          <p:cNvPr id="7" name="Облако 6"/>
          <p:cNvSpPr/>
          <p:nvPr/>
        </p:nvSpPr>
        <p:spPr>
          <a:xfrm rot="1155739">
            <a:off x="5643570" y="4286256"/>
            <a:ext cx="3000396" cy="2428892"/>
          </a:xfrm>
          <a:prstGeom prst="clou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тяжелая болезнь или частая болезненность (физическая или психическая);</a:t>
            </a:r>
            <a:endParaRPr lang="ru-RU" dirty="0"/>
          </a:p>
        </p:txBody>
      </p:sp>
      <p:sp>
        <p:nvSpPr>
          <p:cNvPr id="8" name="Облако 7"/>
          <p:cNvSpPr/>
          <p:nvPr/>
        </p:nvSpPr>
        <p:spPr>
          <a:xfrm>
            <a:off x="3214678" y="4429132"/>
            <a:ext cx="2500330" cy="128588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строгое или жестокое наказание ребенка</a:t>
            </a:r>
            <a:endParaRPr lang="ru-RU" dirty="0"/>
          </a:p>
        </p:txBody>
      </p:sp>
      <p:sp>
        <p:nvSpPr>
          <p:cNvPr id="9" name="Облако 8"/>
          <p:cNvSpPr/>
          <p:nvPr/>
        </p:nvSpPr>
        <p:spPr>
          <a:xfrm rot="1596682">
            <a:off x="5890243" y="1340047"/>
            <a:ext cx="2405776" cy="187975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ощущение себя ненужным, лишним в семье</a:t>
            </a:r>
            <a:endParaRPr lang="ru-RU" dirty="0"/>
          </a:p>
        </p:txBody>
      </p:sp>
      <p:sp>
        <p:nvSpPr>
          <p:cNvPr id="10" name="Облако 9"/>
          <p:cNvSpPr/>
          <p:nvPr/>
        </p:nvSpPr>
        <p:spPr>
          <a:xfrm rot="21127094">
            <a:off x="274" y="4218788"/>
            <a:ext cx="3442522" cy="242889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культивирование родителями отчужденного, слишком послушного, «правильного» поведения</a:t>
            </a:r>
            <a:endParaRPr lang="ru-RU" dirty="0"/>
          </a:p>
        </p:txBody>
      </p:sp>
      <p:sp>
        <p:nvSpPr>
          <p:cNvPr id="11" name="Облако 10"/>
          <p:cNvSpPr/>
          <p:nvPr/>
        </p:nvSpPr>
        <p:spPr>
          <a:xfrm>
            <a:off x="3000364" y="2357430"/>
            <a:ext cx="2786082" cy="1714512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неумение осуществлять выбор, решаться на действие</a:t>
            </a:r>
            <a:endParaRPr lang="ru-RU" dirty="0"/>
          </a:p>
        </p:txBody>
      </p:sp>
      <p:pic>
        <p:nvPicPr>
          <p:cNvPr id="13313" name="Picture 1" descr="C:\Users\Александр\Desktop\79252504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5715016"/>
            <a:ext cx="790575" cy="9525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071678"/>
            <a:ext cx="8429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Picture 2" descr="C:\Users\Александр\Desktop\fon_svetlyy_izgiby_vektor_minimalizm_192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00166" y="500042"/>
            <a:ext cx="5857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142984"/>
            <a:ext cx="70009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buFont typeface="Wingdings" pitchFamily="2" charset="2"/>
              <a:buChar char="Ø"/>
            </a:pPr>
            <a:r>
              <a:rPr lang="ru-RU" spc="-100" dirty="0" smtClean="0">
                <a:latin typeface="Times New Roman" pitchFamily="18" charset="0"/>
                <a:cs typeface="Times New Roman" pitchFamily="18" charset="0"/>
              </a:rPr>
              <a:t>врожденные (флегматический темперамент, наследственность);</a:t>
            </a:r>
          </a:p>
          <a:p>
            <a:pPr algn="just" fontAlgn="base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проблемы со здоровьем (некоторые болезни могут отражаться на психическом состоянии ребенка)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один ребенок в семье, из-за чего наблюдается недостаток коммуникаций;</a:t>
            </a:r>
          </a:p>
          <a:p>
            <a:pPr algn="just" fontAlgn="base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чрезмерная строгость родителей;</a:t>
            </a:r>
          </a:p>
          <a:p>
            <a:pPr algn="just" fontAlgn="base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нехватка родительского внимания, совместных игр и занятий;</a:t>
            </a:r>
          </a:p>
          <a:p>
            <a:pPr algn="just" fontAlgn="base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 считает себя ненужным и нежеланным;</a:t>
            </a:r>
          </a:p>
          <a:p>
            <a:pPr algn="just" fontAlgn="base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психологическая травма (смерть близкого, болезнь, тяжелая ситуация, свидетелем которой стал малыш, развод родителей, затяжной стресс);</a:t>
            </a:r>
          </a:p>
          <a:p>
            <a:pPr algn="just" fontAlgn="base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постоянное недовольство родных словами или действиями ребенка.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28794" y="214290"/>
            <a:ext cx="5000660" cy="46166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400" b="1" i="1" cap="all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Симптомы замкнутости</a:t>
            </a:r>
            <a:endParaRPr lang="ru-RU" sz="2400" b="1" cap="all" dirty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" name="Picture 2" descr="C:\Users\Александр\Desktop\animashki-deti-69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857760"/>
            <a:ext cx="1428760" cy="178597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андр\Desktop\fon_svetlyy_izgiby_vektor_minimalizm_192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1500174"/>
            <a:ext cx="678661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dirty="0" smtClean="0">
              <a:solidFill>
                <a:srgbClr val="000000"/>
              </a:solidFill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Александр\Desktop\0_17c38_e8758226_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4714875"/>
            <a:ext cx="2857500" cy="2143125"/>
          </a:xfrm>
          <a:prstGeom prst="ellipse">
            <a:avLst/>
          </a:prstGeom>
          <a:noFill/>
        </p:spPr>
      </p:pic>
      <p:sp>
        <p:nvSpPr>
          <p:cNvPr id="7" name="Куб 6"/>
          <p:cNvSpPr/>
          <p:nvPr/>
        </p:nvSpPr>
        <p:spPr>
          <a:xfrm>
            <a:off x="142844" y="3643314"/>
            <a:ext cx="7786742" cy="642942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равнодушие и избегание товарищей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8" name="Куб 7"/>
          <p:cNvSpPr/>
          <p:nvPr/>
        </p:nvSpPr>
        <p:spPr>
          <a:xfrm>
            <a:off x="214282" y="1214422"/>
            <a:ext cx="7786742" cy="642942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подавленное настроение;</a:t>
            </a:r>
            <a:endParaRPr lang="ru-RU" sz="24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Куб 8"/>
          <p:cNvSpPr/>
          <p:nvPr/>
        </p:nvSpPr>
        <p:spPr>
          <a:xfrm>
            <a:off x="142844" y="1928802"/>
            <a:ext cx="7786742" cy="642942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эмоциональная холодность;</a:t>
            </a:r>
            <a:r>
              <a:rPr lang="en-US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Куб 9"/>
          <p:cNvSpPr/>
          <p:nvPr/>
        </p:nvSpPr>
        <p:spPr>
          <a:xfrm>
            <a:off x="142844" y="2786058"/>
            <a:ext cx="7786742" cy="642942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ru-RU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недоверие и подозрительность к сверстникам и взрослым;</a:t>
            </a:r>
            <a:endParaRPr lang="ru-RU" sz="24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500034" y="428604"/>
            <a:ext cx="7143800" cy="571504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i="1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Особенности поведения замкнутых детей</a:t>
            </a:r>
            <a:endParaRPr lang="ru-RU" sz="24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андр\Desktop\fon_svetlyy_izgiby_vektor_minimalizm_192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43900" cy="6858000"/>
          </a:xfrm>
          <a:prstGeom prst="doubleWave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3643313"/>
            <a:ext cx="57864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dirty="0" smtClean="0">
              <a:solidFill>
                <a:schemeClr val="tx2"/>
              </a:solidFill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dirty="0" smtClean="0">
              <a:solidFill>
                <a:schemeClr val="tx2"/>
              </a:solidFill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dirty="0" smtClean="0">
              <a:solidFill>
                <a:schemeClr val="tx2"/>
              </a:solidFill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dirty="0" smtClean="0">
              <a:solidFill>
                <a:schemeClr val="tx2"/>
              </a:solidFill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dirty="0" smtClean="0">
              <a:solidFill>
                <a:schemeClr val="tx2"/>
              </a:solidFill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Александр\Desktop\1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4357694"/>
            <a:ext cx="2500330" cy="2286016"/>
          </a:xfrm>
          <a:prstGeom prst="rect">
            <a:avLst/>
          </a:prstGeom>
          <a:noFill/>
        </p:spPr>
      </p:pic>
      <p:sp>
        <p:nvSpPr>
          <p:cNvPr id="7" name="12-конечная звезда 6"/>
          <p:cNvSpPr/>
          <p:nvPr/>
        </p:nvSpPr>
        <p:spPr>
          <a:xfrm>
            <a:off x="1357290" y="0"/>
            <a:ext cx="4643470" cy="1714488"/>
          </a:xfrm>
          <a:prstGeom prst="star1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Работа с      замкнутыми детьми</a:t>
            </a: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1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24-конечная звезда 10"/>
          <p:cNvSpPr/>
          <p:nvPr/>
        </p:nvSpPr>
        <p:spPr>
          <a:xfrm>
            <a:off x="428596" y="1428736"/>
            <a:ext cx="2357454" cy="2000264"/>
          </a:xfrm>
          <a:prstGeom prst="star24">
            <a:avLst>
              <a:gd name="adj" fmla="val 41194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развивать коммуникативные навыки</a:t>
            </a:r>
          </a:p>
        </p:txBody>
      </p:sp>
      <p:sp>
        <p:nvSpPr>
          <p:cNvPr id="17" name="24-конечная звезда 16"/>
          <p:cNvSpPr/>
          <p:nvPr/>
        </p:nvSpPr>
        <p:spPr>
          <a:xfrm>
            <a:off x="2500298" y="1928802"/>
            <a:ext cx="2857520" cy="2143140"/>
          </a:xfrm>
          <a:prstGeom prst="star24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повысить самооценку, укрепить уверенность в себе.</a:t>
            </a:r>
          </a:p>
        </p:txBody>
      </p:sp>
      <p:sp>
        <p:nvSpPr>
          <p:cNvPr id="16" name="16-конечная звезда 15"/>
          <p:cNvSpPr/>
          <p:nvPr/>
        </p:nvSpPr>
        <p:spPr>
          <a:xfrm>
            <a:off x="500034" y="3929066"/>
            <a:ext cx="3071834" cy="2428892"/>
          </a:xfrm>
          <a:prstGeom prst="star16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формировать у детей желание общаться</a:t>
            </a:r>
            <a:endParaRPr lang="ru-RU" dirty="0"/>
          </a:p>
        </p:txBody>
      </p:sp>
      <p:sp>
        <p:nvSpPr>
          <p:cNvPr id="18" name="16-конечная звезда 17"/>
          <p:cNvSpPr/>
          <p:nvPr/>
        </p:nvSpPr>
        <p:spPr>
          <a:xfrm>
            <a:off x="5500694" y="3357562"/>
            <a:ext cx="2571768" cy="2286016"/>
          </a:xfrm>
          <a:prstGeom prst="star16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расширять круг общения</a:t>
            </a:r>
            <a:endParaRPr lang="ru-RU" dirty="0"/>
          </a:p>
        </p:txBody>
      </p:sp>
      <p:sp>
        <p:nvSpPr>
          <p:cNvPr id="19" name="16-конечная звезда 18"/>
          <p:cNvSpPr/>
          <p:nvPr/>
        </p:nvSpPr>
        <p:spPr>
          <a:xfrm>
            <a:off x="4929190" y="1000108"/>
            <a:ext cx="2643206" cy="2214578"/>
          </a:xfrm>
          <a:prstGeom prst="star16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вовлекать детей в общество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лександр\Desktop\fon_svetlyy_izgiby_vektor_minimalizm_192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4282" y="659010"/>
            <a:ext cx="74295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ФОРМЫ РАБОТЫ: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ДЕТСКИЙ ТЕАТР,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ЛЕПКА, 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РИСОВАНИЕ,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ЭТЮДЫ НА ВЫРАЖЕНИЕ РАЗЛИЧНЫХ ЭМОЦИОНАЛЬНЫХ СОСТОЯНИЙ.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МЕТОДЫ И ПРИЕМЫ: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ИГРЫ В ГРУППЕ ДЕТЕЙ;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ИГРЫ В ПАРАХ; 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ОБСУЖДЕНИЕ РАБОТЫ ПАР В КРУГУ;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ПРОИГРЫВАНИЕ И АНАЛИЗ СИТУАЦИЙ;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ЧТЕНИЕ ЛИТЕРАТУРНОГО ПРОИЗВЕДЕНИЯ И ЕГО АНАЛИЗ.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ПСИХОЛОГИЧЕСКИЕ ТРЕНИНГИ, В ВИДЕ ИГРЫ.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1" name="Picture 3" descr="C:\Users\Александр\Desktop\clip-art-winnie-windel-62684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5214950"/>
            <a:ext cx="1357322" cy="142876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421</TotalTime>
  <Words>1278</Words>
  <PresentationFormat>Экран (4:3)</PresentationFormat>
  <Paragraphs>150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Админ</cp:lastModifiedBy>
  <cp:revision>53</cp:revision>
  <dcterms:created xsi:type="dcterms:W3CDTF">2016-04-10T12:07:53Z</dcterms:created>
  <dcterms:modified xsi:type="dcterms:W3CDTF">2017-01-31T09:00:28Z</dcterms:modified>
</cp:coreProperties>
</file>