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5" r:id="rId3"/>
    <p:sldId id="267" r:id="rId4"/>
    <p:sldId id="257" r:id="rId5"/>
    <p:sldId id="270" r:id="rId6"/>
    <p:sldId id="280" r:id="rId7"/>
    <p:sldId id="277" r:id="rId8"/>
    <p:sldId id="318" r:id="rId9"/>
    <p:sldId id="261" r:id="rId10"/>
    <p:sldId id="271" r:id="rId11"/>
    <p:sldId id="258" r:id="rId12"/>
    <p:sldId id="265" r:id="rId13"/>
    <p:sldId id="323" r:id="rId14"/>
    <p:sldId id="259" r:id="rId15"/>
    <p:sldId id="319" r:id="rId16"/>
    <p:sldId id="264" r:id="rId17"/>
    <p:sldId id="310" r:id="rId18"/>
    <p:sldId id="324" r:id="rId19"/>
    <p:sldId id="308" r:id="rId20"/>
    <p:sldId id="316" r:id="rId21"/>
    <p:sldId id="315" r:id="rId22"/>
    <p:sldId id="268" r:id="rId23"/>
    <p:sldId id="266" r:id="rId24"/>
    <p:sldId id="313" r:id="rId25"/>
    <p:sldId id="317" r:id="rId26"/>
    <p:sldId id="314" r:id="rId27"/>
    <p:sldId id="284" r:id="rId28"/>
    <p:sldId id="278" r:id="rId29"/>
    <p:sldId id="325" r:id="rId30"/>
    <p:sldId id="279" r:id="rId31"/>
    <p:sldId id="273" r:id="rId32"/>
    <p:sldId id="321" r:id="rId33"/>
    <p:sldId id="320" r:id="rId34"/>
    <p:sldId id="272" r:id="rId35"/>
    <p:sldId id="282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340" autoAdjust="0"/>
    <p:restoredTop sz="99496" autoAdjust="0"/>
  </p:normalViewPr>
  <p:slideViewPr>
    <p:cSldViewPr>
      <p:cViewPr>
        <p:scale>
          <a:sx n="75" d="100"/>
          <a:sy n="75" d="100"/>
        </p:scale>
        <p:origin x="-798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A46D7-3AEF-490E-960E-9AB2AAC50376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32EB7-B4D3-4E7C-B59C-AB06B6B03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0D8C-344B-4904-BCF8-FCA4A7B25214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934A-117D-4F78-9558-6C4CF5BDA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D983-0D05-490A-9EDA-610379ED7438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06F03-1F06-4E2E-B501-88CDEC0A3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8153-4C5D-43C1-9A57-9D872EF9964C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6B516-846E-412C-9DCD-BA83193946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4230-DB8E-42DA-868F-84D4949B642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EDB90-C0D6-452A-9D65-D285C7D36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26581-F792-4377-8E3F-54FF00987D2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817F3-C44F-4246-81C0-4914F86CD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495F8-5914-4CE9-A0C2-A1AE6731FEC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0F32-7E83-4560-BEA0-7284984AB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FA79C-5889-404A-AA3F-F91C2F671A0E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0D0E0-0662-4B9E-99FB-6784338DB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86370-8674-4307-8F6A-310F568F6D4A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090A-7705-410D-8D32-4FD587515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252A-6672-46A0-B28F-F9AA331CB6DF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8AC1C-3F0F-42B1-B7DB-36E241632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F13D8-1441-4D85-BF53-A6D4C9B4BB01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A4CA-CB38-499C-B33F-03FD49A9C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8983E-942B-43F4-ABEE-8401FDAE5C37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B4BE-B6DE-424F-8D31-23C3B0274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6D3333-6117-4AAC-BCE1-A3A4CCC36993}" type="datetimeFigureOut">
              <a:rPr lang="ru-RU"/>
              <a:pPr>
                <a:defRPr/>
              </a:pPr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ADEB10-3C30-4CED-B45B-6356DF60B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8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84289" y="765772"/>
            <a:ext cx="692948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Развитие двигательной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активности </a:t>
            </a:r>
            <a:r>
              <a:rPr lang="ru-RU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в режиме дня </a:t>
            </a:r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ДОУ</a:t>
            </a:r>
            <a:endParaRPr lang="ru-RU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3000364" y="4714885"/>
            <a:ext cx="578647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dirty="0"/>
              <a:t>Подготовила:</a:t>
            </a:r>
          </a:p>
          <a:p>
            <a:pPr algn="r"/>
            <a:r>
              <a:rPr lang="ru-RU" dirty="0"/>
              <a:t> воспитатель 1 категории</a:t>
            </a:r>
          </a:p>
          <a:p>
            <a:pPr algn="r"/>
            <a:r>
              <a:rPr lang="ru-RU" dirty="0" smtClean="0"/>
              <a:t>Иванова И. В.</a:t>
            </a:r>
          </a:p>
          <a:p>
            <a:pPr algn="r"/>
            <a:r>
              <a:rPr lang="ru-RU" dirty="0" smtClean="0"/>
              <a:t>Воробьева </a:t>
            </a:r>
            <a:r>
              <a:rPr lang="ru-RU" dirty="0"/>
              <a:t>Е.А.</a:t>
            </a:r>
          </a:p>
          <a:p>
            <a:pPr algn="r"/>
            <a:r>
              <a:rPr lang="ru-RU" dirty="0"/>
              <a:t>МАДОУ № 10</a:t>
            </a:r>
          </a:p>
          <a:p>
            <a:pPr algn="r"/>
            <a:r>
              <a:rPr lang="ru-RU" dirty="0"/>
              <a:t>Г. Кушва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33375"/>
            <a:ext cx="9796462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73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8"/>
          <p:cNvSpPr txBox="1">
            <a:spLocks noChangeArrowheads="1"/>
          </p:cNvSpPr>
          <p:nvPr/>
        </p:nvSpPr>
        <p:spPr bwMode="auto">
          <a:xfrm>
            <a:off x="1403350" y="404813"/>
            <a:ext cx="74517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chemeClr val="hlink"/>
              </a:solidFill>
            </a:endParaRPr>
          </a:p>
          <a:p>
            <a:endParaRPr lang="ru-RU" b="1">
              <a:solidFill>
                <a:schemeClr val="hlink"/>
              </a:solidFill>
            </a:endParaRPr>
          </a:p>
          <a:p>
            <a:r>
              <a:rPr lang="ru-RU" b="1">
                <a:solidFill>
                  <a:schemeClr val="hlink"/>
                </a:solidFill>
              </a:rPr>
              <a:t>Направлена на оздоровление, укрепление, повышение </a:t>
            </a:r>
            <a:br>
              <a:rPr lang="ru-RU" b="1">
                <a:solidFill>
                  <a:schemeClr val="hlink"/>
                </a:solidFill>
              </a:rPr>
            </a:br>
            <a:r>
              <a:rPr lang="ru-RU" b="1">
                <a:solidFill>
                  <a:schemeClr val="hlink"/>
                </a:solidFill>
              </a:rPr>
              <a:t>функционального уровня систем организма. </a:t>
            </a:r>
            <a:br>
              <a:rPr lang="ru-RU" b="1">
                <a:solidFill>
                  <a:schemeClr val="hlink"/>
                </a:solidFill>
              </a:rPr>
            </a:br>
            <a:r>
              <a:rPr lang="ru-RU" b="1">
                <a:solidFill>
                  <a:schemeClr val="hlink"/>
                </a:solidFill>
              </a:rPr>
              <a:t>У детей, занимающихся гимнастикой, пропадает сонливое состояние, появляется чувство бодрости, наступает эмоциональный подъем, повышается работоспособность. </a:t>
            </a:r>
            <a:endParaRPr lang="ru-RU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/>
            </a:r>
            <a:br>
              <a:rPr lang="ru-RU">
                <a:solidFill>
                  <a:schemeClr val="hlink"/>
                </a:solidFill>
              </a:rPr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24579" name="Picture 9" descr="SAM_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2685">
            <a:off x="5532438" y="2774950"/>
            <a:ext cx="313213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8"/>
          <p:cNvSpPr>
            <a:spLocks noChangeArrowheads="1"/>
          </p:cNvSpPr>
          <p:nvPr/>
        </p:nvSpPr>
        <p:spPr bwMode="auto">
          <a:xfrm>
            <a:off x="1116013" y="188913"/>
            <a:ext cx="7559675" cy="609600"/>
          </a:xfrm>
          <a:prstGeom prst="ribbon">
            <a:avLst>
              <a:gd name="adj1" fmla="val 12500"/>
              <a:gd name="adj2" fmla="val 6232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УТРЕННЯЯ ГИМНАСТИКА</a:t>
            </a:r>
          </a:p>
        </p:txBody>
      </p:sp>
      <p:pic>
        <p:nvPicPr>
          <p:cNvPr id="24581" name="Picture 11" descr="IMG_63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30285">
            <a:off x="1270000" y="2562225"/>
            <a:ext cx="3167063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AutoShape 24"/>
          <p:cNvSpPr>
            <a:spLocks noChangeArrowheads="1"/>
          </p:cNvSpPr>
          <p:nvPr/>
        </p:nvSpPr>
        <p:spPr bwMode="auto">
          <a:xfrm>
            <a:off x="2843213" y="4221163"/>
            <a:ext cx="3962400" cy="2636837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solidFill>
                  <a:srgbClr val="FF0000"/>
                </a:solidFill>
              </a:rPr>
              <a:t>    Следует, ребята, знать </a:t>
            </a:r>
            <a:br>
              <a:rPr lang="ru-RU" sz="1600">
                <a:solidFill>
                  <a:srgbClr val="FF0000"/>
                </a:solidFill>
              </a:rPr>
            </a:br>
            <a:r>
              <a:rPr lang="ru-RU" sz="1600">
                <a:solidFill>
                  <a:srgbClr val="FF0000"/>
                </a:solidFill>
              </a:rPr>
              <a:t>   Нужно всем подольше </a:t>
            </a:r>
            <a:br>
              <a:rPr lang="ru-RU" sz="1600">
                <a:solidFill>
                  <a:srgbClr val="FF0000"/>
                </a:solidFill>
              </a:rPr>
            </a:br>
            <a:r>
              <a:rPr lang="ru-RU" sz="1600">
                <a:solidFill>
                  <a:srgbClr val="FF0000"/>
                </a:solidFill>
              </a:rPr>
              <a:t>спать.</a:t>
            </a:r>
          </a:p>
          <a:p>
            <a:pPr algn="ctr"/>
            <a:r>
              <a:rPr lang="ru-RU" sz="1600">
                <a:solidFill>
                  <a:srgbClr val="FF0000"/>
                </a:solidFill>
              </a:rPr>
              <a:t> Ну, а утром не лениться, </a:t>
            </a:r>
            <a:br>
              <a:rPr lang="ru-RU" sz="1600">
                <a:solidFill>
                  <a:srgbClr val="FF0000"/>
                </a:solidFill>
              </a:rPr>
            </a:br>
            <a:r>
              <a:rPr lang="ru-RU" sz="1600">
                <a:solidFill>
                  <a:srgbClr val="FF0000"/>
                </a:solidFill>
              </a:rPr>
              <a:t>На зарядку становиться.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pedsovet.su/_ld/458/3109428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547813" y="1484313"/>
            <a:ext cx="7416800" cy="337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chemeClr val="hlink"/>
                </a:solidFill>
              </a:rPr>
              <a:t>НОД по физическому развитию детей – основная форма организованного систематического обучения физическим упражнениям и развитию двигательной активности детей. </a:t>
            </a:r>
          </a:p>
          <a:p>
            <a:r>
              <a:rPr lang="ru-RU" sz="2400" b="1">
                <a:solidFill>
                  <a:schemeClr val="hlink"/>
                </a:solidFill>
              </a:rPr>
              <a:t>Занятия проводятся в игровой, занимательной форме с использованием определенного сюжета</a:t>
            </a:r>
            <a:r>
              <a:rPr lang="ru-RU" sz="2400" b="1"/>
              <a:t>.</a:t>
            </a:r>
            <a:br>
              <a:rPr lang="ru-RU" sz="2400" b="1"/>
            </a:br>
            <a:endParaRPr lang="ru-RU" sz="2400" b="1"/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23850" y="1268413"/>
            <a:ext cx="6624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865438" y="31083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25605" name="AutoShape 6"/>
          <p:cNvSpPr>
            <a:spLocks noChangeArrowheads="1"/>
          </p:cNvSpPr>
          <p:nvPr/>
        </p:nvSpPr>
        <p:spPr bwMode="auto">
          <a:xfrm>
            <a:off x="1476375" y="404813"/>
            <a:ext cx="7416800" cy="720725"/>
          </a:xfrm>
          <a:prstGeom prst="ribbon">
            <a:avLst>
              <a:gd name="adj1" fmla="val 12500"/>
              <a:gd name="adj2" fmla="val 6858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ФИЗКУЛЬТУРНЫЕ ЗАНЯТИЯ</a:t>
            </a:r>
          </a:p>
        </p:txBody>
      </p:sp>
      <p:pic>
        <p:nvPicPr>
          <p:cNvPr id="25606" name="Picture 7" descr="IMG_5672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4437063"/>
            <a:ext cx="33115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IMG_59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365625"/>
            <a:ext cx="35274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00"/>
          </a:solidFill>
        </p:spPr>
      </p:pic>
      <p:pic>
        <p:nvPicPr>
          <p:cNvPr id="26626" name="Picture 6" descr="IMG_55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981075"/>
            <a:ext cx="32400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IMG_5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908050"/>
            <a:ext cx="32400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2" descr="SAM_2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82385">
            <a:off x="180975" y="3643313"/>
            <a:ext cx="29527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3" descr="SAM_19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4963">
            <a:off x="5651500" y="3644900"/>
            <a:ext cx="32385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 descr="IMG_58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38" y="3644900"/>
            <a:ext cx="316706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AutoShape 12"/>
          <p:cNvSpPr>
            <a:spLocks noChangeArrowheads="1"/>
          </p:cNvSpPr>
          <p:nvPr/>
        </p:nvSpPr>
        <p:spPr bwMode="auto">
          <a:xfrm>
            <a:off x="1476375" y="115888"/>
            <a:ext cx="7416800" cy="869950"/>
          </a:xfrm>
          <a:prstGeom prst="ribbon">
            <a:avLst>
              <a:gd name="adj1" fmla="val 9671"/>
              <a:gd name="adj2" fmla="val 6894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Спортивные развлечения</a:t>
            </a:r>
          </a:p>
        </p:txBody>
      </p:sp>
      <p:sp>
        <p:nvSpPr>
          <p:cNvPr id="26632" name="AutoShape 13"/>
          <p:cNvSpPr>
            <a:spLocks noChangeArrowheads="1"/>
          </p:cNvSpPr>
          <p:nvPr/>
        </p:nvSpPr>
        <p:spPr bwMode="auto">
          <a:xfrm>
            <a:off x="3924300" y="1916113"/>
            <a:ext cx="3240088" cy="2376487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>
                <a:solidFill>
                  <a:srgbClr val="FF0000"/>
                </a:solidFill>
              </a:rPr>
              <a:t>Мы ребята –</a:t>
            </a:r>
          </a:p>
          <a:p>
            <a:r>
              <a:rPr lang="ru-RU">
                <a:solidFill>
                  <a:srgbClr val="FF0000"/>
                </a:solidFill>
              </a:rPr>
              <a:t> молодцы,</a:t>
            </a:r>
          </a:p>
          <a:p>
            <a:r>
              <a:rPr lang="ru-RU">
                <a:solidFill>
                  <a:srgbClr val="FF0000"/>
                </a:solidFill>
              </a:rPr>
              <a:t>веселимся </a:t>
            </a:r>
          </a:p>
          <a:p>
            <a:r>
              <a:rPr lang="ru-RU">
                <a:solidFill>
                  <a:srgbClr val="FF0000"/>
                </a:solidFill>
              </a:rPr>
              <a:t>от души!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img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IMG_554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65975" y="-5356225"/>
            <a:ext cx="210502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IMG_55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125538"/>
            <a:ext cx="33845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IMG_62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2658">
            <a:off x="5370513" y="4121150"/>
            <a:ext cx="3309937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IMG_5663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1125538"/>
            <a:ext cx="345598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 descr="SAM_20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411941">
            <a:off x="1331913" y="4076700"/>
            <a:ext cx="33829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AutoShape 10"/>
          <p:cNvSpPr>
            <a:spLocks noChangeArrowheads="1"/>
          </p:cNvSpPr>
          <p:nvPr/>
        </p:nvSpPr>
        <p:spPr bwMode="auto">
          <a:xfrm>
            <a:off x="1692275" y="260350"/>
            <a:ext cx="7056438" cy="720725"/>
          </a:xfrm>
          <a:prstGeom prst="ribbon">
            <a:avLst>
              <a:gd name="adj1" fmla="val 12500"/>
              <a:gd name="adj2" fmla="val 6873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>
                <a:solidFill>
                  <a:srgbClr val="FF0000"/>
                </a:solidFill>
              </a:rPr>
              <a:t>Подвижные игры</a:t>
            </a:r>
          </a:p>
        </p:txBody>
      </p:sp>
      <p:sp>
        <p:nvSpPr>
          <p:cNvPr id="28681" name="AutoShape 13"/>
          <p:cNvSpPr>
            <a:spLocks noChangeArrowheads="1"/>
          </p:cNvSpPr>
          <p:nvPr/>
        </p:nvSpPr>
        <p:spPr bwMode="auto">
          <a:xfrm>
            <a:off x="4211638" y="2708275"/>
            <a:ext cx="2447925" cy="228282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rgbClr val="FF0000"/>
                </a:solidFill>
              </a:rPr>
              <a:t>Раз, два, </a:t>
            </a:r>
          </a:p>
          <a:p>
            <a:pPr algn="ctr"/>
            <a:r>
              <a:rPr lang="ru-RU">
                <a:solidFill>
                  <a:srgbClr val="FF0000"/>
                </a:solidFill>
              </a:rPr>
              <a:t>три – замри!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pedsovet.su/_ld/458/3109428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476375" y="1557338"/>
            <a:ext cx="6840538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u="sng"/>
          </a:p>
          <a:p>
            <a:pPr algn="ctr"/>
            <a:r>
              <a:rPr lang="ru-RU" sz="2400"/>
              <a:t> </a:t>
            </a:r>
            <a:r>
              <a:rPr lang="ru-RU" sz="2000">
                <a:solidFill>
                  <a:schemeClr val="hlink"/>
                </a:solidFill>
              </a:rPr>
              <a:t>Прогулка – это один из важнейших режимных моментов, во время которого дети могут достаточно полно реализовать свои двигательные потребности. В ходе прогулки решаются оздоровительные задачи, совершенствуются двигательные навыки, повышается двигательная активность. </a:t>
            </a:r>
          </a:p>
        </p:txBody>
      </p:sp>
      <p:sp>
        <p:nvSpPr>
          <p:cNvPr id="29699" name="AutoShape 4"/>
          <p:cNvSpPr>
            <a:spLocks noChangeArrowheads="1"/>
          </p:cNvSpPr>
          <p:nvPr/>
        </p:nvSpPr>
        <p:spPr bwMode="auto">
          <a:xfrm>
            <a:off x="1619250" y="188913"/>
            <a:ext cx="7524750" cy="1511300"/>
          </a:xfrm>
          <a:prstGeom prst="ribbon">
            <a:avLst>
              <a:gd name="adj1" fmla="val 12500"/>
              <a:gd name="adj2" fmla="val 6110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/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Подвижные игры и 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физические упражнения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 на прогулке</a:t>
            </a:r>
          </a:p>
          <a:p>
            <a:pPr algn="ctr"/>
            <a:endParaRPr lang="ru-RU" sz="2800" b="1"/>
          </a:p>
        </p:txBody>
      </p:sp>
      <p:pic>
        <p:nvPicPr>
          <p:cNvPr id="29700" name="Picture 6" descr="imag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789363"/>
            <a:ext cx="4105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22" name="Picture 3" descr="IMG_53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349500"/>
            <a:ext cx="367188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IMG_53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620713"/>
            <a:ext cx="39608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6" descr="IMG_5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997200"/>
            <a:ext cx="39608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8" descr="IMG_5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284538"/>
            <a:ext cx="34559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IMG_49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04813"/>
            <a:ext cx="417671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2770" name="Picture 5" descr="IMG_6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6117">
            <a:off x="179388" y="3368675"/>
            <a:ext cx="338455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IMG_57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406">
            <a:off x="5507038" y="3381375"/>
            <a:ext cx="3382962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887145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3573463"/>
            <a:ext cx="20161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IMG_58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188913"/>
            <a:ext cx="41783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IMG_58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260350"/>
            <a:ext cx="43211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AutoShape 11"/>
          <p:cNvSpPr>
            <a:spLocks noChangeArrowheads="1"/>
          </p:cNvSpPr>
          <p:nvPr/>
        </p:nvSpPr>
        <p:spPr bwMode="auto">
          <a:xfrm>
            <a:off x="1476375" y="0"/>
            <a:ext cx="7488238" cy="306863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  <a:p>
            <a:pPr algn="ctr"/>
            <a:r>
              <a:rPr lang="ru-RU" sz="2400">
                <a:solidFill>
                  <a:srgbClr val="FF0000"/>
                </a:solidFill>
              </a:rPr>
              <a:t>Двигательная активность –</a:t>
            </a:r>
            <a:r>
              <a:rPr lang="ru-RU" sz="2400"/>
              <a:t> </a:t>
            </a:r>
          </a:p>
          <a:p>
            <a:pPr algn="ctr"/>
            <a:r>
              <a:rPr lang="ru-RU" sz="2400">
                <a:solidFill>
                  <a:schemeClr val="hlink"/>
                </a:solidFill>
              </a:rPr>
              <a:t>это биологическая потребность организма </a:t>
            </a:r>
          </a:p>
          <a:p>
            <a:pPr algn="ctr"/>
            <a:r>
              <a:rPr lang="ru-RU" sz="2400">
                <a:solidFill>
                  <a:schemeClr val="hlink"/>
                </a:solidFill>
              </a:rPr>
              <a:t>в движении, от степени, удовлетворения </a:t>
            </a:r>
          </a:p>
          <a:p>
            <a:pPr algn="ctr"/>
            <a:r>
              <a:rPr lang="ru-RU" sz="2400">
                <a:solidFill>
                  <a:schemeClr val="hlink"/>
                </a:solidFill>
              </a:rPr>
              <a:t>которой зависит уровень здоровья детей,  </a:t>
            </a:r>
          </a:p>
          <a:p>
            <a:pPr algn="ctr"/>
            <a:r>
              <a:rPr lang="ru-RU" sz="2400">
                <a:solidFill>
                  <a:schemeClr val="hlink"/>
                </a:solidFill>
              </a:rPr>
              <a:t>их физическое и общее развитие.</a:t>
            </a:r>
          </a:p>
          <a:p>
            <a:pPr algn="ctr"/>
            <a:endParaRPr lang="ru-RU" sz="2400">
              <a:solidFill>
                <a:schemeClr val="hlink"/>
              </a:solidFill>
            </a:endParaRPr>
          </a:p>
        </p:txBody>
      </p:sp>
      <p:pic>
        <p:nvPicPr>
          <p:cNvPr id="15364" name="Picture 14" descr="B07-AI-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141663"/>
            <a:ext cx="52562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1331913" y="1412875"/>
            <a:ext cx="64897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solidFill>
                  <a:schemeClr val="hlink"/>
                </a:solidFill>
              </a:rPr>
              <a:t>Способствует плавному переходу от сна к бодрствованию.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Основное содержание гимнастики после дневного сна общеразвивающие упражнения корригирующей и профилактической направленности</a:t>
            </a:r>
            <a:r>
              <a:rPr lang="ru-RU">
                <a:solidFill>
                  <a:schemeClr val="hlink"/>
                </a:solidFill>
              </a:rPr>
              <a:t>. </a:t>
            </a:r>
            <a:br>
              <a:rPr lang="ru-RU">
                <a:solidFill>
                  <a:schemeClr val="hlink"/>
                </a:solidFill>
              </a:rPr>
            </a:br>
            <a:endParaRPr lang="ru-RU">
              <a:solidFill>
                <a:schemeClr val="hlink"/>
              </a:solidFill>
            </a:endParaRPr>
          </a:p>
        </p:txBody>
      </p:sp>
      <p:sp>
        <p:nvSpPr>
          <p:cNvPr id="33795" name="AutoShape 4"/>
          <p:cNvSpPr>
            <a:spLocks noChangeArrowheads="1"/>
          </p:cNvSpPr>
          <p:nvPr/>
        </p:nvSpPr>
        <p:spPr bwMode="auto">
          <a:xfrm>
            <a:off x="1835150" y="188913"/>
            <a:ext cx="6842125" cy="1079500"/>
          </a:xfrm>
          <a:prstGeom prst="ribbon">
            <a:avLst>
              <a:gd name="adj1" fmla="val 12500"/>
              <a:gd name="adj2" fmla="val 6238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ГИМНАСТИКА ПОСЛЕ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 ДНЕВНОГО СНА</a:t>
            </a:r>
          </a:p>
        </p:txBody>
      </p:sp>
      <p:pic>
        <p:nvPicPr>
          <p:cNvPr id="33796" name="Picture 5" descr="SAM_2027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 rot="10379740" flipV="1">
            <a:off x="457200" y="3413125"/>
            <a:ext cx="3608388" cy="2952750"/>
          </a:xfrm>
        </p:spPr>
      </p:pic>
      <p:pic>
        <p:nvPicPr>
          <p:cNvPr id="33797" name="Picture 6" descr="SAM_2025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4839">
            <a:off x="4875213" y="3429000"/>
            <a:ext cx="37036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33413" y="1638300"/>
            <a:ext cx="761047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chemeClr val="hlink"/>
                </a:solidFill>
              </a:rPr>
              <a:t>«Дорожки здоровья» являются хорошим помощником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в оздоровительной работе (закаливание, профилактика плоскостопия).</a:t>
            </a:r>
            <a:r>
              <a:rPr lang="ru-RU"/>
              <a:t> </a:t>
            </a:r>
            <a:br>
              <a:rPr lang="ru-RU"/>
            </a:br>
            <a:endParaRPr lang="ru-RU"/>
          </a:p>
        </p:txBody>
      </p:sp>
      <p:sp>
        <p:nvSpPr>
          <p:cNvPr id="34819" name="AutoShape 5"/>
          <p:cNvSpPr>
            <a:spLocks noChangeArrowheads="1"/>
          </p:cNvSpPr>
          <p:nvPr/>
        </p:nvSpPr>
        <p:spPr bwMode="auto">
          <a:xfrm>
            <a:off x="1835150" y="549275"/>
            <a:ext cx="6697663" cy="647700"/>
          </a:xfrm>
          <a:prstGeom prst="ribbon">
            <a:avLst>
              <a:gd name="adj1" fmla="val 12500"/>
              <a:gd name="adj2" fmla="val 6449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800">
              <a:solidFill>
                <a:srgbClr val="FF0000"/>
              </a:solidFill>
            </a:endParaRPr>
          </a:p>
          <a:p>
            <a:pPr algn="ctr"/>
            <a:r>
              <a:rPr lang="ru-RU" sz="2800">
                <a:solidFill>
                  <a:srgbClr val="FF0000"/>
                </a:solidFill>
              </a:rPr>
              <a:t>ДОРОЖКИ ЗДОРОВЬЯ </a:t>
            </a:r>
            <a:br>
              <a:rPr lang="ru-RU" sz="2800">
                <a:solidFill>
                  <a:srgbClr val="FF0000"/>
                </a:solidFill>
              </a:rPr>
            </a:br>
            <a:endParaRPr lang="ru-RU" sz="2800">
              <a:solidFill>
                <a:srgbClr val="FF0000"/>
              </a:solidFill>
            </a:endParaRPr>
          </a:p>
        </p:txBody>
      </p:sp>
      <p:pic>
        <p:nvPicPr>
          <p:cNvPr id="34820" name="Picture 6" descr="SAM_2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15081">
            <a:off x="239713" y="2492375"/>
            <a:ext cx="3224212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SAM_2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8373">
            <a:off x="5722938" y="2725738"/>
            <a:ext cx="31686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 descr="IMG_63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3500438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g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1763713" y="1412875"/>
            <a:ext cx="6624637" cy="19272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  <a:r>
              <a:rPr lang="ru-RU" sz="2400">
                <a:solidFill>
                  <a:schemeClr val="hlink"/>
                </a:solidFill>
              </a:rPr>
              <a:t>Физкультурные минутки – проводятся с целью снижения утомления и снятия статического напряжения. Длительность составляет 2-3 минуты. </a:t>
            </a:r>
          </a:p>
          <a:p>
            <a:r>
              <a:rPr lang="ru-RU" sz="2400">
                <a:solidFill>
                  <a:schemeClr val="hlink"/>
                </a:solidFill>
              </a:rPr>
              <a:t>. </a:t>
            </a:r>
          </a:p>
        </p:txBody>
      </p:sp>
      <p:sp>
        <p:nvSpPr>
          <p:cNvPr id="36867" name="AutoShape 4"/>
          <p:cNvSpPr>
            <a:spLocks noChangeArrowheads="1"/>
          </p:cNvSpPr>
          <p:nvPr/>
        </p:nvSpPr>
        <p:spPr bwMode="auto">
          <a:xfrm>
            <a:off x="1692275" y="260350"/>
            <a:ext cx="7129463" cy="865188"/>
          </a:xfrm>
          <a:prstGeom prst="ribbon">
            <a:avLst>
              <a:gd name="adj1" fmla="val 12500"/>
              <a:gd name="adj2" fmla="val 6437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Физкультурные минутки</a:t>
            </a:r>
            <a:r>
              <a:rPr lang="ru-RU" b="1">
                <a:solidFill>
                  <a:srgbClr val="FF0000"/>
                </a:solidFill>
              </a:rPr>
              <a:t> </a:t>
            </a:r>
          </a:p>
        </p:txBody>
      </p:sp>
      <p:pic>
        <p:nvPicPr>
          <p:cNvPr id="36868" name="Picture 5" descr="IMG_63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3573463"/>
            <a:ext cx="44640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0" name="AutoShape 6"/>
          <p:cNvSpPr>
            <a:spLocks noChangeArrowheads="1"/>
          </p:cNvSpPr>
          <p:nvPr/>
        </p:nvSpPr>
        <p:spPr bwMode="auto">
          <a:xfrm>
            <a:off x="1835150" y="476250"/>
            <a:ext cx="6913563" cy="649288"/>
          </a:xfrm>
          <a:prstGeom prst="ribbon">
            <a:avLst>
              <a:gd name="adj1" fmla="val 12500"/>
              <a:gd name="adj2" fmla="val 62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/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Двигательные паузы</a:t>
            </a:r>
            <a:r>
              <a:rPr lang="ru-RU"/>
              <a:t> </a:t>
            </a:r>
            <a:br>
              <a:rPr lang="ru-RU"/>
            </a:br>
            <a:endParaRPr lang="ru-RU"/>
          </a:p>
          <a:p>
            <a:pPr algn="ctr"/>
            <a:endParaRPr lang="ru-RU"/>
          </a:p>
        </p:txBody>
      </p:sp>
      <p:pic>
        <p:nvPicPr>
          <p:cNvPr id="37891" name="Picture 7" descr="IMG_44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875"/>
            <a:ext cx="381635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IMG_59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636838"/>
            <a:ext cx="36004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8914" name="AutoShape 3"/>
          <p:cNvSpPr>
            <a:spLocks noChangeArrowheads="1"/>
          </p:cNvSpPr>
          <p:nvPr/>
        </p:nvSpPr>
        <p:spPr bwMode="auto">
          <a:xfrm>
            <a:off x="1908175" y="333375"/>
            <a:ext cx="6840538" cy="792163"/>
          </a:xfrm>
          <a:prstGeom prst="ribbon">
            <a:avLst>
              <a:gd name="adj1" fmla="val 12500"/>
              <a:gd name="adj2" fmla="val 6913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843213" y="476250"/>
            <a:ext cx="4968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Нетрадиционные приёмы</a:t>
            </a:r>
          </a:p>
        </p:txBody>
      </p:sp>
      <p:pic>
        <p:nvPicPr>
          <p:cNvPr id="38916" name="Picture 6" descr="SAM_2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268413"/>
            <a:ext cx="302418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SAM_2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773238"/>
            <a:ext cx="2809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8" descr="SAM_20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66042">
            <a:off x="3354388" y="3636963"/>
            <a:ext cx="302577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31025"/>
          </a:xfrm>
          <a:solidFill>
            <a:srgbClr val="FFFF00"/>
          </a:solidFill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059113" y="31416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9939" name="AutoShape 4"/>
          <p:cNvSpPr>
            <a:spLocks noChangeArrowheads="1"/>
          </p:cNvSpPr>
          <p:nvPr/>
        </p:nvSpPr>
        <p:spPr bwMode="auto">
          <a:xfrm flipH="1">
            <a:off x="1835150" y="620713"/>
            <a:ext cx="7058025" cy="720725"/>
          </a:xfrm>
          <a:prstGeom prst="ribbon">
            <a:avLst>
              <a:gd name="adj1" fmla="val 30282"/>
              <a:gd name="adj2" fmla="val 62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Дыхательные упражнения</a:t>
            </a:r>
          </a:p>
        </p:txBody>
      </p:sp>
      <p:pic>
        <p:nvPicPr>
          <p:cNvPr id="39940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989138"/>
            <a:ext cx="59753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2" name="AutoShape 4"/>
          <p:cNvSpPr>
            <a:spLocks noChangeArrowheads="1"/>
          </p:cNvSpPr>
          <p:nvPr/>
        </p:nvSpPr>
        <p:spPr bwMode="auto">
          <a:xfrm>
            <a:off x="1835150" y="333375"/>
            <a:ext cx="6911975" cy="647700"/>
          </a:xfrm>
          <a:prstGeom prst="ribbon">
            <a:avLst>
              <a:gd name="adj1" fmla="val 12500"/>
              <a:gd name="adj2" fmla="val 6982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  <a:p>
            <a:pPr algn="ctr"/>
            <a:endParaRPr lang="ru-RU"/>
          </a:p>
          <a:p>
            <a:pPr algn="ctr"/>
            <a:r>
              <a:rPr lang="ru-RU" sz="2800">
                <a:solidFill>
                  <a:srgbClr val="FF0000"/>
                </a:solidFill>
              </a:rPr>
              <a:t>Пальчиковая гимнастика</a:t>
            </a:r>
            <a:r>
              <a:rPr lang="ru-RU"/>
              <a:t> </a:t>
            </a:r>
            <a:br>
              <a:rPr lang="ru-RU"/>
            </a:br>
            <a:endParaRPr lang="ru-RU"/>
          </a:p>
          <a:p>
            <a:pPr algn="ctr"/>
            <a:endParaRPr lang="ru-RU"/>
          </a:p>
        </p:txBody>
      </p:sp>
      <p:pic>
        <p:nvPicPr>
          <p:cNvPr id="40963" name="Picture 5" descr="SAM_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34559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SAM_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34559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SAM_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34559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" descr="SAM_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34559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279650" y="31083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41987" name="AutoShape 6"/>
          <p:cNvSpPr>
            <a:spLocks noChangeArrowheads="1"/>
          </p:cNvSpPr>
          <p:nvPr/>
        </p:nvSpPr>
        <p:spPr bwMode="auto">
          <a:xfrm>
            <a:off x="1619250" y="404813"/>
            <a:ext cx="7272338" cy="1152525"/>
          </a:xfrm>
          <a:prstGeom prst="ribbon">
            <a:avLst>
              <a:gd name="adj1" fmla="val 12500"/>
              <a:gd name="adj2" fmla="val 5288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САМОСТОЯТЕЛЬНАЯ </a:t>
            </a:r>
          </a:p>
          <a:p>
            <a:pPr algn="ctr"/>
            <a:r>
              <a:rPr lang="ru-RU" sz="2800">
                <a:solidFill>
                  <a:srgbClr val="FF0000"/>
                </a:solidFill>
              </a:rPr>
              <a:t>ДЕЯТЕЛЬНОСТЬ</a:t>
            </a:r>
          </a:p>
        </p:txBody>
      </p:sp>
      <p:pic>
        <p:nvPicPr>
          <p:cNvPr id="41988" name="Picture 16" descr="IMG_5409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4076700"/>
            <a:ext cx="33845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7" descr="IMG_6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44142">
            <a:off x="250825" y="1703388"/>
            <a:ext cx="33845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SAM_2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8097">
            <a:off x="5218113" y="1754188"/>
            <a:ext cx="3598862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4" descr="IMG_6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781300"/>
            <a:ext cx="388778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IMG_61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549275"/>
            <a:ext cx="38163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6"/>
          <p:cNvSpPr>
            <a:spLocks noChangeArrowheads="1"/>
          </p:cNvSpPr>
          <p:nvPr/>
        </p:nvSpPr>
        <p:spPr bwMode="auto">
          <a:xfrm>
            <a:off x="1403350" y="0"/>
            <a:ext cx="7523163" cy="220503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ЦЕЛЬ:</a:t>
            </a:r>
            <a:r>
              <a:rPr lang="ru-RU" sz="2000">
                <a:solidFill>
                  <a:srgbClr val="FF0000"/>
                </a:solidFill>
              </a:rPr>
              <a:t> </a:t>
            </a:r>
            <a:br>
              <a:rPr lang="ru-RU" sz="2000">
                <a:solidFill>
                  <a:srgbClr val="FF0000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РАЗВИТИЕ ДВИГАТЕЛЬНЫХ СПОСОБНОСТЕЙ </a:t>
            </a:r>
          </a:p>
          <a:p>
            <a:pPr algn="ctr"/>
            <a:r>
              <a:rPr lang="ru-RU" sz="2000">
                <a:solidFill>
                  <a:schemeClr val="hlink"/>
                </a:solidFill>
              </a:rPr>
              <a:t>ДОШКОЛЬНИКОВ ЧЕРЕЗ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 ОРГАНИЗАЦИ ПОТРЕБНОСТИ КАЖДОГО РЕБЁНКА В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ДВИЖЕНИИ </a:t>
            </a:r>
            <a:br>
              <a:rPr lang="ru-RU" sz="2000">
                <a:solidFill>
                  <a:schemeClr val="hlink"/>
                </a:solidFill>
              </a:rPr>
            </a:br>
            <a:endParaRPr lang="ru-RU" sz="2000">
              <a:solidFill>
                <a:schemeClr val="hlink"/>
              </a:solidFill>
            </a:endParaRPr>
          </a:p>
        </p:txBody>
      </p:sp>
      <p:pic>
        <p:nvPicPr>
          <p:cNvPr id="16387" name="Picture 16" descr="IMG_55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563813"/>
            <a:ext cx="404653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 rot="-348892">
            <a:off x="1847850" y="2468563"/>
            <a:ext cx="2790825" cy="3983037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800">
              <a:solidFill>
                <a:srgbClr val="FF0000"/>
              </a:solidFill>
            </a:endParaRPr>
          </a:p>
          <a:p>
            <a:pPr algn="ctr"/>
            <a:r>
              <a:rPr lang="ru-RU" sz="2400">
                <a:solidFill>
                  <a:srgbClr val="FF0000"/>
                </a:solidFill>
              </a:rPr>
              <a:t>Люди с 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самого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 рождения,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жить 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не могут 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без </a:t>
            </a:r>
          </a:p>
          <a:p>
            <a:pPr algn="ctr"/>
            <a:r>
              <a:rPr lang="ru-RU" sz="2400">
                <a:solidFill>
                  <a:srgbClr val="FF0000"/>
                </a:solidFill>
              </a:rPr>
              <a:t>движения!</a:t>
            </a:r>
          </a:p>
          <a:p>
            <a:pPr algn="ctr"/>
            <a:endParaRPr lang="ru-RU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034" name="Rectangle 7"/>
          <p:cNvSpPr>
            <a:spLocks noChangeArrowheads="1"/>
          </p:cNvSpPr>
          <p:nvPr/>
        </p:nvSpPr>
        <p:spPr bwMode="auto">
          <a:xfrm>
            <a:off x="3046413" y="3108325"/>
            <a:ext cx="3052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Дыхательные упражнения </a:t>
            </a:r>
            <a:br>
              <a:rPr lang="ru-RU"/>
            </a:br>
            <a:endParaRPr lang="ru-RU"/>
          </a:p>
        </p:txBody>
      </p:sp>
      <p:pic>
        <p:nvPicPr>
          <p:cNvPr id="44035" name="Picture 8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 descr="SAM_2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4027487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1" descr="IMG_433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484313"/>
            <a:ext cx="396081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2" descr="IMG_43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04813"/>
            <a:ext cx="38163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3" descr="IMG_43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644900"/>
            <a:ext cx="4105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979613" y="1362075"/>
            <a:ext cx="64801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solidFill>
                  <a:schemeClr val="hlink"/>
                </a:solidFill>
              </a:rPr>
              <a:t>В своей работе мы используем разнообразные формы работы с родителями:</a:t>
            </a:r>
          </a:p>
          <a:p>
            <a:r>
              <a:rPr lang="ru-RU" sz="2000">
                <a:solidFill>
                  <a:schemeClr val="hlink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педагогические беседы;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общие и групповые родительские собрания;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консультации;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совместное создание предметно – развивающей среды;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работа с родительским комитетом группы;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анкетирование. </a:t>
            </a:r>
            <a:br>
              <a:rPr lang="ru-RU" sz="2000">
                <a:solidFill>
                  <a:schemeClr val="hlink"/>
                </a:solidFill>
              </a:rPr>
            </a:br>
            <a:endParaRPr lang="ru-RU" sz="2000">
              <a:solidFill>
                <a:schemeClr val="hlink"/>
              </a:solidFill>
            </a:endParaRPr>
          </a:p>
        </p:txBody>
      </p:sp>
      <p:sp>
        <p:nvSpPr>
          <p:cNvPr id="45059" name="AutoShape 4"/>
          <p:cNvSpPr>
            <a:spLocks noChangeArrowheads="1"/>
          </p:cNvSpPr>
          <p:nvPr/>
        </p:nvSpPr>
        <p:spPr bwMode="auto">
          <a:xfrm>
            <a:off x="1403350" y="476250"/>
            <a:ext cx="7488238" cy="609600"/>
          </a:xfrm>
          <a:prstGeom prst="ribbon">
            <a:avLst>
              <a:gd name="adj1" fmla="val 12500"/>
              <a:gd name="adj2" fmla="val 6646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Формы работы с родителями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g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6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1547813" y="1541463"/>
            <a:ext cx="73453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solidFill>
                  <a:schemeClr val="hlink"/>
                </a:solidFill>
              </a:rPr>
              <a:t>Наглядные стенды знакомят родителей с жизнью группы, с возрастными физиологическими особенностями детей.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Широко используется информация в родительских 	уголках, в папках-передвижках.</a:t>
            </a:r>
            <a:br>
              <a:rPr lang="ru-RU" sz="2000">
                <a:solidFill>
                  <a:schemeClr val="hlink"/>
                </a:solidFill>
              </a:rPr>
            </a:br>
            <a:endParaRPr lang="ru-RU" sz="2000">
              <a:solidFill>
                <a:schemeClr val="hlink"/>
              </a:solidFill>
            </a:endParaRPr>
          </a:p>
        </p:txBody>
      </p:sp>
      <p:sp>
        <p:nvSpPr>
          <p:cNvPr id="47108" name="AutoShape 5"/>
          <p:cNvSpPr>
            <a:spLocks noChangeArrowheads="1"/>
          </p:cNvSpPr>
          <p:nvPr/>
        </p:nvSpPr>
        <p:spPr bwMode="auto">
          <a:xfrm>
            <a:off x="1547813" y="549275"/>
            <a:ext cx="7272337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СОВЕТЫ АЙБОЛИТА</a:t>
            </a:r>
          </a:p>
        </p:txBody>
      </p:sp>
      <p:pic>
        <p:nvPicPr>
          <p:cNvPr id="47109" name="Picture 7" descr="IMG_6426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2268538" y="3068638"/>
            <a:ext cx="64801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1835150" y="1893888"/>
            <a:ext cx="712946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hlink"/>
                </a:solidFill>
              </a:rPr>
              <a:t>1. Силантьева С.В. Игры и упражнения для свободной    двигательной деятельности детей дошкольного возраста.</a:t>
            </a:r>
          </a:p>
          <a:p>
            <a:r>
              <a:rPr lang="ru-RU">
                <a:solidFill>
                  <a:schemeClr val="hlink"/>
                </a:solidFill>
              </a:rPr>
              <a:t>-СПб.: ООО «ИЗДАТЕЛЬСТВО «ДЕТСТВО-ПРЕСС», 2013г.</a:t>
            </a:r>
          </a:p>
          <a:p>
            <a:pPr algn="ctr"/>
            <a:endParaRPr lang="ru-RU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2. Степаненкова Э.Я. Подвижные игры как следствие гармоничного развития дошкольников./ Э.Я. Степаненкова // Дошкольное воспитание. – 1995.– № 12 </a:t>
            </a:r>
          </a:p>
          <a:p>
            <a:endParaRPr lang="ru-RU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3. М.А. Рунова «Двигательная активность ребенка в детском саду», издательство МОЗАИКА - Синтез, Москва 2000 г. </a:t>
            </a:r>
            <a:br>
              <a:rPr lang="ru-RU">
                <a:solidFill>
                  <a:schemeClr val="hlink"/>
                </a:solidFill>
              </a:rPr>
            </a:br>
            <a:endParaRPr lang="ru-RU">
              <a:solidFill>
                <a:schemeClr val="hlink"/>
              </a:solidFill>
            </a:endParaRPr>
          </a:p>
          <a:p>
            <a:r>
              <a:rPr lang="ru-RU">
                <a:solidFill>
                  <a:schemeClr val="hlink"/>
                </a:solidFill>
              </a:rPr>
              <a:t>4. Журнал «Дошкольное воспитание» №1 за 2004 </a:t>
            </a:r>
            <a:br>
              <a:rPr lang="ru-RU">
                <a:solidFill>
                  <a:schemeClr val="hlink"/>
                </a:solidFill>
              </a:rPr>
            </a:br>
            <a:endParaRPr lang="ru-RU">
              <a:solidFill>
                <a:schemeClr val="hlink"/>
              </a:solidFill>
            </a:endParaRPr>
          </a:p>
        </p:txBody>
      </p:sp>
      <p:sp>
        <p:nvSpPr>
          <p:cNvPr id="48133" name="AutoShape 6"/>
          <p:cNvSpPr>
            <a:spLocks noChangeArrowheads="1"/>
          </p:cNvSpPr>
          <p:nvPr/>
        </p:nvSpPr>
        <p:spPr bwMode="auto">
          <a:xfrm>
            <a:off x="1763713" y="549275"/>
            <a:ext cx="6769100" cy="68103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Используемая литература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57b1b7956223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9154" name="Picture 4" descr="93d277b19d02ee0fec8fc8c4a91708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0"/>
            <a:ext cx="8221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55875" y="1211263"/>
            <a:ext cx="6408738" cy="5608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/>
          </a:p>
          <a:p>
            <a:r>
              <a:rPr lang="ru-RU" sz="2000">
                <a:solidFill>
                  <a:schemeClr val="hlink"/>
                </a:solidFill>
              </a:rPr>
              <a:t>Понимая важность проблемы развития двигательной активности детей, мы выдвинули следующие </a:t>
            </a:r>
            <a:r>
              <a:rPr lang="ru-RU" sz="2000" b="1" u="sng">
                <a:solidFill>
                  <a:schemeClr val="hlink"/>
                </a:solidFill>
              </a:rPr>
              <a:t>задачи:</a:t>
            </a:r>
            <a:r>
              <a:rPr lang="ru-RU" sz="2000" u="sng">
                <a:solidFill>
                  <a:schemeClr val="hlink"/>
                </a:solidFill>
              </a:rPr>
              <a:t> </a:t>
            </a:r>
          </a:p>
          <a:p>
            <a:endParaRPr lang="ru-RU" sz="2000" u="sng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увеличить двигательную активность;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создать оптимальные условия для каждого ребенка в процессе освоения двигательного опыта;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повысить интерес к различным</a:t>
            </a:r>
            <a:r>
              <a:rPr lang="ru-RU" sz="2400">
                <a:solidFill>
                  <a:schemeClr val="hlink"/>
                </a:solidFill>
              </a:rPr>
              <a:t> </a:t>
            </a:r>
            <a:r>
              <a:rPr lang="ru-RU" sz="2000">
                <a:solidFill>
                  <a:schemeClr val="hlink"/>
                </a:solidFill>
              </a:rPr>
              <a:t>видам двигательной деятельности;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>
                <a:solidFill>
                  <a:schemeClr val="hlink"/>
                </a:solidFill>
              </a:rPr>
              <a:t>воспитывать у детей осознанное отношение к выполнению двигательных действий. </a:t>
            </a:r>
          </a:p>
          <a:p>
            <a:pPr algn="ctr"/>
            <a:r>
              <a:rPr lang="ru-RU" sz="2400">
                <a:solidFill>
                  <a:schemeClr val="hlink"/>
                </a:solidFill>
              </a:rPr>
              <a:t/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484438" y="476250"/>
            <a:ext cx="5472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1692275" y="260350"/>
            <a:ext cx="7200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Создание системы двигательной активности в течение дня.</a:t>
            </a:r>
          </a:p>
          <a:p>
            <a:pPr algn="ctr"/>
            <a:endParaRPr lang="ru-RU" sz="2800" b="1">
              <a:solidFill>
                <a:srgbClr val="FF0000"/>
              </a:solidFill>
            </a:endParaRPr>
          </a:p>
          <a:p>
            <a:endParaRPr 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184525" y="928688"/>
            <a:ext cx="4275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4D290B"/>
                </a:solidFill>
              </a:rPr>
              <a:t>Значимость двигательной активности: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331913" y="1916113"/>
            <a:ext cx="2087562" cy="1873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3635375" y="1989138"/>
            <a:ext cx="2087563" cy="1873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37" name="Picture 11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2268538" y="620713"/>
            <a:ext cx="583247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u="sng">
                <a:solidFill>
                  <a:srgbClr val="FF0000"/>
                </a:solidFill>
              </a:rPr>
              <a:t>Целевые ориентиры:</a:t>
            </a:r>
            <a:endParaRPr lang="en-US" sz="2800" b="1" u="sng">
              <a:solidFill>
                <a:srgbClr val="FF0000"/>
              </a:solidFill>
            </a:endParaRPr>
          </a:p>
          <a:p>
            <a:endParaRPr lang="ru-RU" b="1" u="sng"/>
          </a:p>
          <a:p>
            <a:r>
              <a:rPr lang="ru-RU" sz="2400">
                <a:solidFill>
                  <a:schemeClr val="hlink"/>
                </a:solidFill>
              </a:rPr>
              <a:t>У ребёнка развита крупная и мелкая моторика. Он может контролировать свои движения и управлять ими, обладает развитой потребностью бегать, прыгать, и т.п.</a:t>
            </a:r>
          </a:p>
          <a:p>
            <a:endParaRPr lang="ru-RU" sz="2400">
              <a:solidFill>
                <a:schemeClr val="hlink"/>
              </a:solidFill>
            </a:endParaRPr>
          </a:p>
          <a:p>
            <a:endParaRPr lang="ru-RU" sz="2400"/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903663" y="3592513"/>
            <a:ext cx="2828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8440" name="Picture 10" descr="1328f-139368606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429000"/>
            <a:ext cx="50403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 descr="57b1b79562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835150" y="620713"/>
            <a:ext cx="6913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Значимость двигательной активности:</a:t>
            </a:r>
          </a:p>
        </p:txBody>
      </p:sp>
      <p:pic>
        <p:nvPicPr>
          <p:cNvPr id="6" name="Объект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73238"/>
            <a:ext cx="813752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20483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687763" y="3089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908175" y="1838325"/>
            <a:ext cx="58896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>
                <a:solidFill>
                  <a:schemeClr val="hlink"/>
                </a:solidFill>
              </a:rPr>
              <a:t>Увеличение двигательной активности детей;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>
                <a:solidFill>
                  <a:schemeClr val="hlink"/>
                </a:solidFill>
              </a:rPr>
              <a:t> Повышение интереса детей к различным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видам двигательной деятельности;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>
                <a:solidFill>
                  <a:schemeClr val="hlink"/>
                </a:solidFill>
              </a:rPr>
              <a:t>Воспитание у детей осознанного отношения к </a:t>
            </a:r>
            <a:br>
              <a:rPr lang="ru-RU" sz="2000">
                <a:solidFill>
                  <a:schemeClr val="hlink"/>
                </a:solidFill>
              </a:rPr>
            </a:br>
            <a:r>
              <a:rPr lang="ru-RU" sz="2000">
                <a:solidFill>
                  <a:schemeClr val="hlink"/>
                </a:solidFill>
              </a:rPr>
              <a:t>выполнению двигательных действий. </a:t>
            </a:r>
          </a:p>
          <a:p>
            <a:pPr>
              <a:buFont typeface="Wingdings" pitchFamily="2" charset="2"/>
              <a:buNone/>
            </a:pPr>
            <a:endParaRPr lang="ru-RU" sz="200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>
                <a:solidFill>
                  <a:schemeClr val="hlink"/>
                </a:solidFill>
              </a:rPr>
              <a:t>Увеличение речевой активности детей. </a:t>
            </a:r>
            <a:br>
              <a:rPr lang="ru-RU" sz="2000">
                <a:solidFill>
                  <a:schemeClr val="hlink"/>
                </a:solidFill>
              </a:rPr>
            </a:br>
            <a:endParaRPr lang="ru-RU" sz="2000">
              <a:solidFill>
                <a:schemeClr val="hlink"/>
              </a:solidFill>
            </a:endParaRPr>
          </a:p>
        </p:txBody>
      </p:sp>
      <p:sp>
        <p:nvSpPr>
          <p:cNvPr id="20486" name="AutoShape 7"/>
          <p:cNvSpPr>
            <a:spLocks noChangeArrowheads="1"/>
          </p:cNvSpPr>
          <p:nvPr/>
        </p:nvSpPr>
        <p:spPr bwMode="auto">
          <a:xfrm>
            <a:off x="1187450" y="476250"/>
            <a:ext cx="7632700" cy="865188"/>
          </a:xfrm>
          <a:prstGeom prst="ribbon">
            <a:avLst>
              <a:gd name="adj1" fmla="val 12500"/>
              <a:gd name="adj2" fmla="val 65519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ОЖИДАЕМЫЕ РЕЗУЛЬТАТЫ</a:t>
            </a:r>
          </a:p>
        </p:txBody>
      </p:sp>
      <p:pic>
        <p:nvPicPr>
          <p:cNvPr id="20487" name="Picture 8" descr="dly-unctrykto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4724400"/>
            <a:ext cx="28082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Picture 2" descr="http://pedsovet.su/_ld/458/31094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0_1190c7_ad67079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0"/>
            <a:ext cx="6948487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Picture 4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442</Words>
  <PresentationFormat>Экран (4:3)</PresentationFormat>
  <Paragraphs>121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Админ</cp:lastModifiedBy>
  <cp:revision>20</cp:revision>
  <dcterms:created xsi:type="dcterms:W3CDTF">2016-10-23T06:11:21Z</dcterms:created>
  <dcterms:modified xsi:type="dcterms:W3CDTF">2017-02-17T09:30:24Z</dcterms:modified>
</cp:coreProperties>
</file>