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663300"/>
    <a:srgbClr val="003399"/>
    <a:srgbClr val="422C16"/>
    <a:srgbClr val="660033"/>
    <a:srgbClr val="0C788E"/>
    <a:srgbClr val="006666"/>
    <a:srgbClr val="0099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5445125"/>
            <a:ext cx="5832475" cy="6477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663300"/>
                </a:solidFill>
              </a:rPr>
              <a:t>Детские конфликты: методы и формы работы</a:t>
            </a:r>
            <a:endParaRPr lang="es-ES" sz="3600" b="1" dirty="0">
              <a:solidFill>
                <a:srgbClr val="66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597352"/>
            <a:ext cx="8892480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Воспитатель: Воробьёва Е. </a:t>
            </a:r>
            <a:r>
              <a:rPr lang="ru-RU" smtClean="0">
                <a:solidFill>
                  <a:srgbClr val="FFC000"/>
                </a:solidFill>
              </a:rPr>
              <a:t>А. </a:t>
            </a:r>
            <a:r>
              <a:rPr lang="ru-RU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9612560" y="260648"/>
            <a:ext cx="216024" cy="7200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292080" y="74094"/>
            <a:ext cx="34563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Любое взаимодействие, любой диалог  партнеров предполагает </a:t>
            </a:r>
            <a:endParaRPr lang="ru-RU" sz="2400" i="1" dirty="0" smtClean="0">
              <a:latin typeface="Monotype Corsiva" pitchFamily="66" charset="0"/>
              <a:cs typeface="Arial" pitchFamily="34" charset="0"/>
            </a:endParaRPr>
          </a:p>
          <a:p>
            <a:pPr lvl="0" eaLnBrk="0" hangingPunct="0"/>
            <a:r>
              <a:rPr lang="ru-RU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нахождение «общего языка», </a:t>
            </a:r>
            <a:endParaRPr lang="ru-RU" sz="2400" i="1" dirty="0" smtClean="0">
              <a:latin typeface="Monotype Corsiva" pitchFamily="66" charset="0"/>
              <a:cs typeface="Arial" pitchFamily="34" charset="0"/>
            </a:endParaRPr>
          </a:p>
          <a:p>
            <a:pPr lvl="0" eaLnBrk="0" hangingPunct="0"/>
            <a:r>
              <a:rPr lang="ru-RU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который является  результатом                                           достижения понимания.</a:t>
            </a:r>
            <a:endParaRPr lang="ru-RU" sz="2400" i="1" dirty="0" smtClean="0">
              <a:latin typeface="Monotype Corsiva" pitchFamily="66" charset="0"/>
              <a:cs typeface="Arial" pitchFamily="34" charset="0"/>
            </a:endParaRPr>
          </a:p>
          <a:p>
            <a:pPr lvl="0" algn="r" eaLnBrk="0" hangingPunct="0"/>
            <a:r>
              <a:rPr lang="ru-RU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Ю. </a:t>
            </a:r>
            <a:r>
              <a:rPr lang="ru-RU" sz="2400" i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Хабермас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2880320" cy="5184576"/>
          </a:xfrm>
        </p:spPr>
        <p:txBody>
          <a:bodyPr vert="horz"/>
          <a:lstStyle/>
          <a:p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Тип поведения воспитателя при разрешении конфликтов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9540552" y="1268760"/>
            <a:ext cx="72008" cy="437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3275856" y="836712"/>
            <a:ext cx="5112568" cy="864096"/>
          </a:xfrm>
          <a:prstGeom prst="leftArrowCallou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3600" dirty="0" smtClean="0">
                <a:solidFill>
                  <a:srgbClr val="003399"/>
                </a:solidFill>
                <a:latin typeface="Monotype Corsiva" pitchFamily="66" charset="0"/>
                <a:cs typeface="Times New Roman" pitchFamily="18" charset="0"/>
              </a:rPr>
              <a:t>Авторитарный</a:t>
            </a:r>
            <a:endParaRPr lang="ru-RU" altLang="ru-RU" sz="3600" dirty="0">
              <a:solidFill>
                <a:srgbClr val="003399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Выноска со стрелкой влево 4"/>
          <p:cNvSpPr/>
          <p:nvPr/>
        </p:nvSpPr>
        <p:spPr>
          <a:xfrm>
            <a:off x="3203848" y="1916832"/>
            <a:ext cx="5184576" cy="936104"/>
          </a:xfrm>
          <a:prstGeom prst="leftArrowCallou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Демократический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Выноска со стрелкой влево 5"/>
          <p:cNvSpPr/>
          <p:nvPr/>
        </p:nvSpPr>
        <p:spPr>
          <a:xfrm>
            <a:off x="3203848" y="3068960"/>
            <a:ext cx="5184576" cy="1440160"/>
          </a:xfrm>
          <a:prstGeom prst="leftArrowCallou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3200" dirty="0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Анархически-попустительский</a:t>
            </a:r>
            <a:endParaRPr lang="ru-RU" altLang="ru-RU" sz="3200" dirty="0">
              <a:solidFill>
                <a:srgbClr val="6633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Segoe Print" pitchFamily="2" charset="0"/>
                <a:cs typeface="Times New Roman" pitchFamily="18" charset="0"/>
              </a:rPr>
              <a:t>Развитие навыков общения детей со сверстниками</a:t>
            </a:r>
            <a:endParaRPr lang="ru-RU" sz="3200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сюжетно-ролевые игры (в том числе и с наличием проблемной ситуации);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имитационные игры (имитирующие в чистом виде какой-либо человеческий процесс);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интерактивные игры (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взаимодействие);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обыгрывание конфликтных ситуаций и моделирование выхода из них;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дискуссии;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и обсуждение художественных произведений;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 и анализ фрагментов мультипликационных фильмов;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Методы и формы работы с     родителями ребенка, склонного  к конфликтам </a:t>
            </a:r>
            <a:endParaRPr lang="ru-RU" sz="32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040561"/>
          </a:xfrm>
        </p:spPr>
        <p:txBody>
          <a:bodyPr/>
          <a:lstStyle/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Segoe Print" pitchFamily="2" charset="0"/>
                <a:cs typeface="Times New Roman" pitchFamily="18" charset="0"/>
              </a:rPr>
              <a:t>Формы общения с ребенком: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родитель говорит с ребенком о своих чувствах и переживаниях на языке внутреннего «Я», языке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Я-сообщений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«активно слушает» внутренний мир ребенка, мир его чувств;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оценивает личность ребенка, а говорит о нежелательных действиях ребенка;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видит в словах и действиях ребенка позитивный   настрой и благие намерения;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устанавливает границы дозволенного;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обладает навыками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своего  эмоционального состояния. 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Консультации по проведению игр и упражнений для  детей, склонных к конфликтному поведению.</a:t>
            </a: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39552" y="548680"/>
            <a:ext cx="8280920" cy="3744416"/>
          </a:xfrm>
          <a:prstGeom prst="wedgeRoundRectCallout">
            <a:avLst>
              <a:gd name="adj1" fmla="val 4305"/>
              <a:gd name="adj2" fmla="val 6125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u="sng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Главная задача взрослых</a:t>
            </a:r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— помочь детям увидеть в каждом человеке, имеющего свои желания и переживания, вместе найти выход из сложной ситуации, предлагая им варианты решения конфликта.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304256"/>
          </a:xfrm>
        </p:spPr>
        <p:txBody>
          <a:bodyPr>
            <a:prstTxWarp prst="textWave2">
              <a:avLst>
                <a:gd name="adj1" fmla="val 10823"/>
                <a:gd name="adj2" fmla="val -1087"/>
              </a:avLst>
            </a:prstTxWarp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Segoe Print" pitchFamily="2" charset="0"/>
              </a:rPr>
              <a:t>Спасибо за внимание!</a:t>
            </a:r>
            <a:r>
              <a:rPr lang="ru-RU" b="1" i="1" u="sng" dirty="0" smtClean="0">
                <a:latin typeface="Segoe Print" pitchFamily="2" charset="0"/>
              </a:rPr>
              <a:t/>
            </a:r>
            <a:br>
              <a:rPr lang="ru-RU" b="1" i="1" u="sng" dirty="0" smtClean="0">
                <a:latin typeface="Segoe Print" pitchFamily="2" charset="0"/>
              </a:rPr>
            </a:br>
            <a:endParaRPr lang="ru-RU" b="1" i="1" u="sng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4464496" cy="936104"/>
          </a:xfrm>
        </p:spPr>
        <p:txBody>
          <a:bodyPr>
            <a:prstTxWarp prst="textCanUp">
              <a:avLst/>
            </a:prstTxWarp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Monotype Corsiva" pitchFamily="66" charset="0"/>
              </a:rPr>
              <a:t>Конфликт - это</a:t>
            </a:r>
            <a:endParaRPr lang="ru-RU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251520" y="1340768"/>
            <a:ext cx="3168352" cy="22322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серьезное разногласие, столкновение противоположных сторон, мнений, сил. </a:t>
            </a:r>
            <a:endParaRPr lang="ru-RU" altLang="ru-RU" dirty="0" smtClean="0">
              <a:solidFill>
                <a:schemeClr val="tx1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868144" y="1124744"/>
            <a:ext cx="2952328" cy="17281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столкновение, серьезное разногласие, спор. </a:t>
            </a:r>
            <a:endParaRPr lang="ru-RU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699792" y="2492896"/>
            <a:ext cx="3960440" cy="2448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понимание, воображение или опасение хотя  бы одной стороной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того, что  ее  интересы  нарушают</a:t>
            </a:r>
            <a:endParaRPr lang="ru-RU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/>
          <a:lstStyle/>
          <a:p>
            <a:r>
              <a:rPr lang="ru-RU" sz="2400" i="1" dirty="0" smtClean="0">
                <a:solidFill>
                  <a:srgbClr val="C00000"/>
                </a:solidFill>
                <a:latin typeface="Segoe Print" pitchFamily="2" charset="0"/>
              </a:rPr>
              <a:t>Положительное воздействие конфликта</a:t>
            </a:r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Segoe Print" pitchFamily="2" charset="0"/>
              </a:rPr>
            </a:br>
            <a:endParaRPr lang="ru-RU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568952" cy="5184576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конфликт ускоряет процесс самосознания;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 его влиянием утверждается и подтверждается определенный набор ценностей;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приводит к объединению единомышленников;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способствует разрядке и отодвигает на второй план другие,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несущественные конфликты;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способствует расстановке приоритетов;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играет роль предохранительного клапана для безопасного и даже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конструктивного выхода эмоций;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благодаря ему обращается внимание на недовольство или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предложения, нуждающиеся в обсуждении, понимании, признании,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поддержке, юридическом оформлении и разрешении;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приводит к возникновению контактов с другими людьми и группами;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 smtClean="0">
              <a:latin typeface="+mj-lt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 smtClean="0">
              <a:latin typeface="+mj-lt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 У. Линкольну):</a:t>
            </a:r>
          </a:p>
          <a:p>
            <a:endParaRPr 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Отрицательное воздействие конфликта: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Print" pitchFamily="2" charset="0"/>
              </a:rPr>
            </a:br>
            <a:endParaRPr lang="ru-RU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464496"/>
          </a:xfrm>
        </p:spPr>
        <p:txBody>
          <a:bodyPr/>
          <a:lstStyle/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конфликт представляет собой угрозу заявленным интересам сторон;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он угрожает социальной системе, обеспечивающей равноправие и 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стабильность;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препятствует быстрому осуществлению перемен;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приводит к потере поддержки;</a:t>
            </a: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вместо тщательно взвешенного ответа он ведет к быстрому действию;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вследствие конфликта подрывается доверие сторон друг к другу;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вызывает разобщенность среди тех, кто нуждается в единстве или даже стремится к нему;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результате конфликта подрывается процесс формирования союзов 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конфликт имеет тенденцию к углублению и расширению;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rgbClr val="E75C01"/>
              </a:buClr>
              <a:buFont typeface="Arial" pitchFamily="34" charset="0"/>
              <a:buChar char="•"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конфликт в такой степени меняет приоритеты, </a:t>
            </a:r>
          </a:p>
          <a:p>
            <a:pPr algn="just" eaLnBrk="0" hangingPunct="0">
              <a:buClr>
                <a:srgbClr val="E75C01"/>
              </a:buClr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ставит под угрозу другие интересы.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  <a:cs typeface="Times New Roman" pitchFamily="18" charset="0"/>
              </a:rPr>
              <a:t>Стадии конфликта</a:t>
            </a:r>
            <a:endParaRPr lang="ru-RU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B050"/>
                </a:solidFill>
              </a:rPr>
              <a:t>предметная ситуация — возникновение объективных причин конфликта; 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конфликтное взаимодействие — инцидент или развивающийся конфликт; 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разрешение конфликта (полное или частичное).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032448"/>
          </a:xfrm>
        </p:spPr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rgbClr val="660033"/>
                </a:solidFill>
                <a:latin typeface="Segoe Print" pitchFamily="2" charset="0"/>
              </a:rPr>
              <a:t>Структура конфликта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объект (предмет спора);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субъекты (отдельные индивиды, группы, организации);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условия протекания конфликта;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масштаб конфликта (межличностный, локальный, региональный, глобальный);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стратегии и тактики поведения сторон;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исходы конфликтной ситуации (последствия, результаты, их осознание).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конфликтов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6228184" y="836712"/>
            <a:ext cx="2664296" cy="3096344"/>
          </a:xfrm>
          <a:prstGeom prst="wedgeEllipseCallout">
            <a:avLst>
              <a:gd name="adj1" fmla="val 30848"/>
              <a:gd name="adj2" fmla="val 78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i="1" dirty="0" smtClean="0">
                <a:solidFill>
                  <a:srgbClr val="FF0000"/>
                </a:solidFill>
              </a:rPr>
              <a:t>Внутренние</a:t>
            </a:r>
            <a:r>
              <a:rPr lang="ru-RU" dirty="0" smtClean="0">
                <a:solidFill>
                  <a:srgbClr val="FF0000"/>
                </a:solidFill>
              </a:rPr>
              <a:t> конфликты</a:t>
            </a:r>
            <a:r>
              <a:rPr lang="ru-RU" dirty="0" smtClean="0">
                <a:solidFill>
                  <a:schemeClr val="tx1"/>
                </a:solidFill>
              </a:rPr>
              <a:t> — это взаимодействие противоположных сторон внутри данного объекта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3275856" y="2276872"/>
            <a:ext cx="3168352" cy="2592288"/>
          </a:xfrm>
          <a:prstGeom prst="wedgeEllipseCallout">
            <a:avLst>
              <a:gd name="adj1" fmla="val -59041"/>
              <a:gd name="adj2" fmla="val 53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Внешние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конфликты 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это взаимодействие противоположностей, относящихся к разным объектам.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79512" y="836712"/>
            <a:ext cx="3456384" cy="2952328"/>
          </a:xfrm>
          <a:prstGeom prst="wedgeEllipseCallout">
            <a:avLst>
              <a:gd name="adj1" fmla="val -28850"/>
              <a:gd name="adj2" fmla="val 82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Антагонистические</a:t>
            </a:r>
            <a:r>
              <a:rPr lang="ru-RU" dirty="0" smtClean="0">
                <a:solidFill>
                  <a:srgbClr val="FF0000"/>
                </a:solidFill>
              </a:rPr>
              <a:t> конфликты</a:t>
            </a:r>
            <a:r>
              <a:rPr lang="ru-RU" dirty="0" smtClean="0">
                <a:solidFill>
                  <a:schemeClr val="tx1"/>
                </a:solidFill>
              </a:rPr>
              <a:t> — это взаимодействие между непримиримо враждебными социальными группами и силами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Segoe Print" pitchFamily="2" charset="0"/>
                <a:cs typeface="Times New Roman" pitchFamily="18" charset="0"/>
              </a:rPr>
              <a:t>Причины возникновения детских конфликтов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трудновоспитуемость и агрессивность детей;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игровой деятельности у детей;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конфликтная личность ребенка;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Я.Л. </a:t>
            </a:r>
            <a:r>
              <a:rPr lang="ru-RU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Коломинский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и Б.П. </a:t>
            </a:r>
            <a:r>
              <a:rPr lang="ru-RU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Жизневский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выделяют семь основных причин возникновения конфликтов в игре: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1. «Разрушение игры».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2. «По поводу выбора общей темы игры».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3. «По поводу состава участников игры».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4. «Из-за ролей».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5. «Из-за игрушек».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6. «По поводу сюжета игры».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7. «По поводу правильности игровых действий».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32440" y="1600200"/>
            <a:ext cx="15436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47248" cy="1224136"/>
          </a:xfrm>
        </p:spPr>
        <p:txBody>
          <a:bodyPr>
            <a:prstTxWarp prst="textWave2">
              <a:avLst>
                <a:gd name="adj1" fmla="val 14764"/>
                <a:gd name="adj2" fmla="val 507"/>
              </a:avLst>
            </a:prstTxWarp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latin typeface="Segoe Print" pitchFamily="2" charset="0"/>
                <a:cs typeface="Times New Roman" pitchFamily="18" charset="0"/>
              </a:rPr>
              <a:t>Особенности проявления детских конфликтов</a:t>
            </a:r>
            <a:endParaRPr lang="ru-RU" sz="3200" dirty="0">
              <a:solidFill>
                <a:srgbClr val="660033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Segoe Print" pitchFamily="2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Segoe Print" pitchFamily="2" charset="0"/>
                <a:cs typeface="Times New Roman" pitchFamily="18" charset="0"/>
              </a:rPr>
              <a:t>Я.Л.Коломинский</a:t>
            </a: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Segoe Print" pitchFamily="2" charset="0"/>
                <a:cs typeface="Times New Roman" pitchFamily="18" charset="0"/>
              </a:rPr>
              <a:t>Б.П.Жизневский</a:t>
            </a: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Segoe Print" pitchFamily="2" charset="0"/>
              <a:cs typeface="Times New Roman" pitchFamily="18" charset="0"/>
            </a:endParaRP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1)  «физическое воздействие»;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2)  «опосредованное воздействие»;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3)   «психологическое воздействие»;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4)  «словесное воздействие»;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5)  «угрозы и санкции»;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Segoe Print" pitchFamily="2" charset="0"/>
                <a:cs typeface="Times New Roman" pitchFamily="18" charset="0"/>
              </a:rPr>
              <a:t>     6)  «аргументы» .</a:t>
            </a:r>
            <a:endParaRPr lang="ru-RU" sz="20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008112"/>
          </a:xfrm>
        </p:spPr>
        <p:txBody>
          <a:bodyPr>
            <a:prstTxWarp prst="textWave4">
              <a:avLst>
                <a:gd name="adj1" fmla="val 6250"/>
                <a:gd name="adj2" fmla="val -1017"/>
              </a:avLst>
            </a:prstTxWarp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разрешения конфликта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251520" y="908720"/>
            <a:ext cx="3744416" cy="3168352"/>
          </a:xfrm>
          <a:prstGeom prst="cloudCallout">
            <a:avLst>
              <a:gd name="adj1" fmla="val -1753"/>
              <a:gd name="adj2" fmla="val 7912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конструктивный </a:t>
            </a:r>
            <a:r>
              <a:rPr lang="ru-RU" sz="2400" dirty="0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«Предложу другую игру»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«Спрошу у ребят, во что лучше поиграть» </a:t>
            </a:r>
            <a:endParaRPr lang="ru-RU" sz="2400" dirty="0">
              <a:solidFill>
                <a:srgbClr val="6633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4211960" y="980728"/>
            <a:ext cx="4536504" cy="3672408"/>
          </a:xfrm>
          <a:prstGeom prst="cloudCallout">
            <a:avLst>
              <a:gd name="adj1" fmla="val -64169"/>
              <a:gd name="adj2" fmla="val 54776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422C16"/>
                </a:solidFill>
                <a:latin typeface="Segoe Print" pitchFamily="2" charset="0"/>
              </a:rPr>
              <a:t>деструктивный</a:t>
            </a:r>
            <a:r>
              <a:rPr lang="ru-RU" sz="2800" dirty="0" smtClean="0">
                <a:solidFill>
                  <a:srgbClr val="422C16"/>
                </a:solidFill>
                <a:latin typeface="Segoe Print" pitchFamily="2" charset="0"/>
              </a:rPr>
              <a:t>  </a:t>
            </a:r>
            <a:r>
              <a:rPr lang="ru-RU" sz="1600" dirty="0" smtClean="0">
                <a:solidFill>
                  <a:srgbClr val="422C16"/>
                </a:solidFill>
                <a:latin typeface="Segoe Print" pitchFamily="2" charset="0"/>
              </a:rPr>
              <a:t>«Уйду, и не буду с ним играть»</a:t>
            </a:r>
          </a:p>
          <a:p>
            <a:pPr algn="ctr"/>
            <a:r>
              <a:rPr lang="ru-RU" sz="1600" dirty="0" smtClean="0">
                <a:solidFill>
                  <a:srgbClr val="422C16"/>
                </a:solidFill>
                <a:latin typeface="Segoe Print" pitchFamily="2" charset="0"/>
              </a:rPr>
              <a:t>«Сам буду играть», </a:t>
            </a:r>
          </a:p>
          <a:p>
            <a:pPr algn="ctr"/>
            <a:r>
              <a:rPr lang="ru-RU" sz="1600" dirty="0" smtClean="0">
                <a:solidFill>
                  <a:srgbClr val="422C16"/>
                </a:solidFill>
                <a:latin typeface="Segoe Print" pitchFamily="2" charset="0"/>
              </a:rPr>
              <a:t>«Позову воспитателя и она заставит всех играть»</a:t>
            </a:r>
          </a:p>
          <a:p>
            <a:pPr algn="ctr"/>
            <a:r>
              <a:rPr lang="ru-RU" sz="1600" dirty="0" smtClean="0">
                <a:solidFill>
                  <a:srgbClr val="422C16"/>
                </a:solidFill>
                <a:latin typeface="Segoe Print" pitchFamily="2" charset="0"/>
              </a:rPr>
              <a:t>«Всех побью и заставлю играть»</a:t>
            </a:r>
            <a:endParaRPr lang="ru-RU" sz="1600" dirty="0">
              <a:solidFill>
                <a:srgbClr val="422C16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5086</TotalTime>
  <Words>755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Детские конфликты: методы и формы работы</vt:lpstr>
      <vt:lpstr>Конфликт - это</vt:lpstr>
      <vt:lpstr>Положительное воздействие конфликта </vt:lpstr>
      <vt:lpstr>Отрицательное воздействие конфликта: </vt:lpstr>
      <vt:lpstr>Стадии конфликта</vt:lpstr>
      <vt:lpstr>Виды конфликтов </vt:lpstr>
      <vt:lpstr>Причины возникновения детских конфликтов </vt:lpstr>
      <vt:lpstr>Особенности проявления детских конфликтов</vt:lpstr>
      <vt:lpstr>Способы разрешения конфликта </vt:lpstr>
      <vt:lpstr>Тип поведения воспитателя при разрешении конфликтов </vt:lpstr>
      <vt:lpstr>Развитие навыков общения детей со сверстниками</vt:lpstr>
      <vt:lpstr>Методы и формы работы с     родителями ребенка, склонного  к конфликтам </vt:lpstr>
      <vt:lpstr>Презентация PowerPoint</vt:lpstr>
      <vt:lpstr>Спасибо за внимание!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лена</cp:lastModifiedBy>
  <cp:revision>743</cp:revision>
  <dcterms:created xsi:type="dcterms:W3CDTF">2010-05-23T14:28:12Z</dcterms:created>
  <dcterms:modified xsi:type="dcterms:W3CDTF">2016-09-12T19:06:38Z</dcterms:modified>
</cp:coreProperties>
</file>