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9" r:id="rId4"/>
    <p:sldId id="270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3" r:id="rId25"/>
    <p:sldId id="294" r:id="rId26"/>
    <p:sldId id="295" r:id="rId27"/>
    <p:sldId id="296" r:id="rId28"/>
    <p:sldId id="297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F9B86C-C8F3-4C5C-95F8-58559F703963}" type="datetimeFigureOut">
              <a:rPr lang="ru-RU" smtClean="0"/>
              <a:pPr/>
              <a:t>28.12.2024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1D1AE4-2447-4E95-BE40-AB82D692D0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F9B86C-C8F3-4C5C-95F8-58559F703963}" type="datetimeFigureOut">
              <a:rPr lang="ru-RU" smtClean="0"/>
              <a:pPr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1D1AE4-2447-4E95-BE40-AB82D692D0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F9B86C-C8F3-4C5C-95F8-58559F703963}" type="datetimeFigureOut">
              <a:rPr lang="ru-RU" smtClean="0"/>
              <a:pPr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1D1AE4-2447-4E95-BE40-AB82D692D0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F9B86C-C8F3-4C5C-95F8-58559F703963}" type="datetimeFigureOut">
              <a:rPr lang="ru-RU" smtClean="0"/>
              <a:pPr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1D1AE4-2447-4E95-BE40-AB82D692D0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F9B86C-C8F3-4C5C-95F8-58559F703963}" type="datetimeFigureOut">
              <a:rPr lang="ru-RU" smtClean="0"/>
              <a:pPr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1D1AE4-2447-4E95-BE40-AB82D692D0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F9B86C-C8F3-4C5C-95F8-58559F703963}" type="datetimeFigureOut">
              <a:rPr lang="ru-RU" smtClean="0"/>
              <a:pPr/>
              <a:t>28.12.2024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1D1AE4-2447-4E95-BE40-AB82D692D0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F9B86C-C8F3-4C5C-95F8-58559F703963}" type="datetimeFigureOut">
              <a:rPr lang="ru-RU" smtClean="0"/>
              <a:pPr/>
              <a:t>28.12.2024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1D1AE4-2447-4E95-BE40-AB82D692D0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F9B86C-C8F3-4C5C-95F8-58559F703963}" type="datetimeFigureOut">
              <a:rPr lang="ru-RU" smtClean="0"/>
              <a:pPr/>
              <a:t>28.12.2024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1D1AE4-2447-4E95-BE40-AB82D692D0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F9B86C-C8F3-4C5C-95F8-58559F703963}" type="datetimeFigureOut">
              <a:rPr lang="ru-RU" smtClean="0"/>
              <a:pPr/>
              <a:t>28.12.2024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1D1AE4-2447-4E95-BE40-AB82D692D0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F9B86C-C8F3-4C5C-95F8-58559F703963}" type="datetimeFigureOut">
              <a:rPr lang="ru-RU" smtClean="0"/>
              <a:pPr/>
              <a:t>28.12.2024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1D1AE4-2447-4E95-BE40-AB82D692D0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F9B86C-C8F3-4C5C-95F8-58559F703963}" type="datetimeFigureOut">
              <a:rPr lang="ru-RU" smtClean="0"/>
              <a:pPr/>
              <a:t>28.12.2024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1D1AE4-2447-4E95-BE40-AB82D692D0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5F9B86C-C8F3-4C5C-95F8-58559F703963}" type="datetimeFigureOut">
              <a:rPr lang="ru-RU" smtClean="0"/>
              <a:pPr/>
              <a:t>28.12.2024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B1D1AE4-2447-4E95-BE40-AB82D692D0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sz="2800" b="1" dirty="0"/>
              <a:t>Краткая презентация образовательной программы дошкольного образования МАДОУ №10</a:t>
            </a:r>
          </a:p>
          <a:p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558800"/>
            <a:ext cx="175577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C:\Users\Admin\Desktop\3857a53a7e4de401993f84b9203bf680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3286124"/>
            <a:ext cx="7643866" cy="3067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dirty="0" smtClean="0"/>
              <a:t>Образовательные области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endParaRPr lang="ru-RU" dirty="0" smtClean="0"/>
          </a:p>
          <a:p>
            <a:pPr marL="82296" indent="0">
              <a:buNone/>
            </a:pPr>
            <a:endParaRPr lang="ru-RU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1" y="188641"/>
            <a:ext cx="1386780" cy="1512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694432" y="1687240"/>
            <a:ext cx="2592288" cy="11304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Социально-коммуникативное развитие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694432" y="3068960"/>
            <a:ext cx="259228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Речевое развитие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94432" y="4293096"/>
            <a:ext cx="251752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Физическое развитие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52004" y="1700808"/>
            <a:ext cx="263581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Познавательное развитие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78822" y="2817664"/>
            <a:ext cx="263581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Художественно-эстетическое развитие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526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dirty="0" smtClean="0"/>
              <a:t>Социально-коммуникативное развитие 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endParaRPr lang="ru-RU" dirty="0" smtClean="0"/>
          </a:p>
          <a:p>
            <a:pPr marL="82296" indent="0">
              <a:buNone/>
            </a:pPr>
            <a:endParaRPr lang="ru-RU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1" y="188641"/>
            <a:ext cx="1386780" cy="1512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694432" y="1687240"/>
            <a:ext cx="2013472" cy="30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Ценности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19701" y="2193674"/>
            <a:ext cx="1988203" cy="22434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«Родина»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«Природа»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«Семья»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«Человек»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«Жизнь»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«Милосердие»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«Добро»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«Дружба»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«Сотрудничество»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«Труд»</a:t>
            </a:r>
          </a:p>
          <a:p>
            <a:pPr algn="ctr"/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76256" y="3298094"/>
            <a:ext cx="1779604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>
                <a:solidFill>
                  <a:prstClr val="black"/>
                </a:solidFill>
              </a:rPr>
              <a:t>От </a:t>
            </a:r>
            <a:r>
              <a:rPr lang="ru-RU" sz="1200" dirty="0" smtClean="0">
                <a:solidFill>
                  <a:prstClr val="black"/>
                </a:solidFill>
              </a:rPr>
              <a:t>5 </a:t>
            </a:r>
            <a:r>
              <a:rPr lang="ru-RU" sz="1200" dirty="0">
                <a:solidFill>
                  <a:prstClr val="black"/>
                </a:solidFill>
              </a:rPr>
              <a:t>лет до </a:t>
            </a:r>
            <a:r>
              <a:rPr lang="ru-RU" sz="1200" dirty="0" smtClean="0">
                <a:solidFill>
                  <a:prstClr val="black"/>
                </a:solidFill>
              </a:rPr>
              <a:t>6 </a:t>
            </a:r>
            <a:r>
              <a:rPr lang="ru-RU" sz="1200" dirty="0">
                <a:solidFill>
                  <a:prstClr val="black"/>
                </a:solidFill>
              </a:rPr>
              <a:t>лет</a:t>
            </a:r>
          </a:p>
          <a:p>
            <a:pPr lvl="0" algn="ctr"/>
            <a:r>
              <a:rPr lang="ru-RU" sz="1200" dirty="0">
                <a:solidFill>
                  <a:prstClr val="black"/>
                </a:solidFill>
              </a:rPr>
              <a:t>(п. </a:t>
            </a:r>
            <a:r>
              <a:rPr lang="ru-RU" sz="1200" dirty="0" smtClean="0">
                <a:solidFill>
                  <a:prstClr val="black"/>
                </a:solidFill>
              </a:rPr>
              <a:t>18.6. </a:t>
            </a:r>
            <a:r>
              <a:rPr lang="ru-RU" sz="1200" dirty="0">
                <a:solidFill>
                  <a:prstClr val="black"/>
                </a:solidFill>
              </a:rPr>
              <a:t>ФОП ДО)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34345" y="1665180"/>
            <a:ext cx="2635812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Задачи и содержание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876256" y="2199927"/>
            <a:ext cx="1771716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>
                <a:solidFill>
                  <a:prstClr val="black"/>
                </a:solidFill>
              </a:rPr>
              <a:t>От </a:t>
            </a:r>
            <a:r>
              <a:rPr lang="ru-RU" sz="1200" dirty="0" smtClean="0">
                <a:solidFill>
                  <a:prstClr val="black"/>
                </a:solidFill>
              </a:rPr>
              <a:t>4 </a:t>
            </a:r>
            <a:r>
              <a:rPr lang="ru-RU" sz="1200" dirty="0">
                <a:solidFill>
                  <a:prstClr val="black"/>
                </a:solidFill>
              </a:rPr>
              <a:t>лет до </a:t>
            </a:r>
            <a:r>
              <a:rPr lang="ru-RU" sz="1200" dirty="0" smtClean="0">
                <a:solidFill>
                  <a:prstClr val="black"/>
                </a:solidFill>
              </a:rPr>
              <a:t>5 </a:t>
            </a:r>
            <a:r>
              <a:rPr lang="ru-RU" sz="1200" dirty="0">
                <a:solidFill>
                  <a:prstClr val="black"/>
                </a:solidFill>
              </a:rPr>
              <a:t>лет</a:t>
            </a:r>
          </a:p>
          <a:p>
            <a:pPr lvl="0" algn="ctr"/>
            <a:r>
              <a:rPr lang="ru-RU" sz="1200" dirty="0">
                <a:solidFill>
                  <a:prstClr val="black"/>
                </a:solidFill>
              </a:rPr>
              <a:t>(п. </a:t>
            </a:r>
            <a:r>
              <a:rPr lang="ru-RU" sz="1200" dirty="0" smtClean="0">
                <a:solidFill>
                  <a:prstClr val="black"/>
                </a:solidFill>
              </a:rPr>
              <a:t>18.5. </a:t>
            </a:r>
            <a:r>
              <a:rPr lang="ru-RU" sz="1200" dirty="0">
                <a:solidFill>
                  <a:prstClr val="black"/>
                </a:solidFill>
              </a:rPr>
              <a:t>ФОП ДО)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88023" y="2199927"/>
            <a:ext cx="1854077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От 1 года до 2 лет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(п. 18.2. ФОП ДО)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03900" y="4437112"/>
            <a:ext cx="1854077" cy="5257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 smtClean="0">
                <a:solidFill>
                  <a:prstClr val="black"/>
                </a:solidFill>
              </a:rPr>
              <a:t>От 3 лет </a:t>
            </a:r>
            <a:r>
              <a:rPr lang="ru-RU" sz="1200" dirty="0">
                <a:solidFill>
                  <a:prstClr val="black"/>
                </a:solidFill>
              </a:rPr>
              <a:t>до </a:t>
            </a:r>
            <a:r>
              <a:rPr lang="ru-RU" sz="1200" dirty="0" smtClean="0">
                <a:solidFill>
                  <a:prstClr val="black"/>
                </a:solidFill>
              </a:rPr>
              <a:t>4 </a:t>
            </a:r>
            <a:r>
              <a:rPr lang="ru-RU" sz="1200" dirty="0">
                <a:solidFill>
                  <a:prstClr val="black"/>
                </a:solidFill>
              </a:rPr>
              <a:t>лет</a:t>
            </a:r>
          </a:p>
          <a:p>
            <a:pPr lvl="0" algn="ctr"/>
            <a:r>
              <a:rPr lang="ru-RU" sz="1200" dirty="0">
                <a:solidFill>
                  <a:prstClr val="black"/>
                </a:solidFill>
              </a:rPr>
              <a:t>(п. </a:t>
            </a:r>
            <a:r>
              <a:rPr lang="ru-RU" sz="1200" dirty="0" smtClean="0">
                <a:solidFill>
                  <a:prstClr val="black"/>
                </a:solidFill>
              </a:rPr>
              <a:t>18.4. </a:t>
            </a:r>
            <a:r>
              <a:rPr lang="ru-RU" sz="1200" dirty="0">
                <a:solidFill>
                  <a:prstClr val="black"/>
                </a:solidFill>
              </a:rPr>
              <a:t>ФОП ДО)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03900" y="3266727"/>
            <a:ext cx="1854077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От 2 лет до 3 лет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(п. 18.3. ФОП ДО)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76256" y="4437112"/>
            <a:ext cx="1779604" cy="5257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>
                <a:solidFill>
                  <a:prstClr val="black"/>
                </a:solidFill>
              </a:rPr>
              <a:t>От </a:t>
            </a:r>
            <a:r>
              <a:rPr lang="ru-RU" sz="1200" dirty="0" smtClean="0">
                <a:solidFill>
                  <a:prstClr val="black"/>
                </a:solidFill>
              </a:rPr>
              <a:t>6 </a:t>
            </a:r>
            <a:r>
              <a:rPr lang="ru-RU" sz="1200" dirty="0">
                <a:solidFill>
                  <a:prstClr val="black"/>
                </a:solidFill>
              </a:rPr>
              <a:t>лет до </a:t>
            </a:r>
            <a:r>
              <a:rPr lang="ru-RU" sz="1200" dirty="0" smtClean="0">
                <a:solidFill>
                  <a:prstClr val="black"/>
                </a:solidFill>
              </a:rPr>
              <a:t>7 </a:t>
            </a:r>
            <a:r>
              <a:rPr lang="ru-RU" sz="1200" dirty="0">
                <a:solidFill>
                  <a:prstClr val="black"/>
                </a:solidFill>
              </a:rPr>
              <a:t>лет</a:t>
            </a:r>
          </a:p>
          <a:p>
            <a:pPr lvl="0" algn="ctr"/>
            <a:r>
              <a:rPr lang="ru-RU" sz="1200" dirty="0">
                <a:solidFill>
                  <a:prstClr val="black"/>
                </a:solidFill>
              </a:rPr>
              <a:t>(п. </a:t>
            </a:r>
            <a:r>
              <a:rPr lang="ru-RU" sz="1200" dirty="0" smtClean="0">
                <a:solidFill>
                  <a:prstClr val="black"/>
                </a:solidFill>
              </a:rPr>
              <a:t>18.7. </a:t>
            </a:r>
            <a:r>
              <a:rPr lang="ru-RU" sz="1200" dirty="0">
                <a:solidFill>
                  <a:prstClr val="black"/>
                </a:solidFill>
              </a:rPr>
              <a:t>ФОП ДО)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267744" y="5301208"/>
            <a:ext cx="5976664" cy="5257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 smtClean="0">
                <a:solidFill>
                  <a:prstClr val="black"/>
                </a:solidFill>
              </a:rPr>
              <a:t>При реализации задач и содержания Программы обеспечивается интеграция воспитания и обучения в едином образовательном процессе</a:t>
            </a:r>
            <a:endParaRPr lang="ru-RU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985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dirty="0" smtClean="0"/>
              <a:t>Познавательное  развитие 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endParaRPr lang="ru-RU" dirty="0" smtClean="0"/>
          </a:p>
          <a:p>
            <a:pPr marL="82296" indent="0">
              <a:buNone/>
            </a:pPr>
            <a:endParaRPr lang="ru-RU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1" y="188641"/>
            <a:ext cx="1386780" cy="1512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694432" y="1687240"/>
            <a:ext cx="2013472" cy="30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Ценности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19701" y="2193674"/>
            <a:ext cx="1988203" cy="22434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«Родина»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«Природа»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«Семья»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«Человек»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«Познание»</a:t>
            </a:r>
          </a:p>
          <a:p>
            <a:pPr algn="ctr"/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76256" y="3298094"/>
            <a:ext cx="1779604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>
                <a:solidFill>
                  <a:prstClr val="black"/>
                </a:solidFill>
              </a:rPr>
              <a:t>От </a:t>
            </a:r>
            <a:r>
              <a:rPr lang="ru-RU" sz="1200" dirty="0" smtClean="0">
                <a:solidFill>
                  <a:prstClr val="black"/>
                </a:solidFill>
              </a:rPr>
              <a:t>5 </a:t>
            </a:r>
            <a:r>
              <a:rPr lang="ru-RU" sz="1200" dirty="0">
                <a:solidFill>
                  <a:prstClr val="black"/>
                </a:solidFill>
              </a:rPr>
              <a:t>лет до </a:t>
            </a:r>
            <a:r>
              <a:rPr lang="ru-RU" sz="1200" dirty="0" smtClean="0">
                <a:solidFill>
                  <a:prstClr val="black"/>
                </a:solidFill>
              </a:rPr>
              <a:t>6 </a:t>
            </a:r>
            <a:r>
              <a:rPr lang="ru-RU" sz="1200" dirty="0">
                <a:solidFill>
                  <a:prstClr val="black"/>
                </a:solidFill>
              </a:rPr>
              <a:t>лет</a:t>
            </a:r>
          </a:p>
          <a:p>
            <a:pPr lvl="0" algn="ctr"/>
            <a:r>
              <a:rPr lang="ru-RU" sz="1200" dirty="0">
                <a:solidFill>
                  <a:prstClr val="black"/>
                </a:solidFill>
              </a:rPr>
              <a:t>(п. </a:t>
            </a:r>
            <a:r>
              <a:rPr lang="ru-RU" sz="1200" dirty="0" smtClean="0">
                <a:solidFill>
                  <a:prstClr val="black"/>
                </a:solidFill>
              </a:rPr>
              <a:t>19.6. </a:t>
            </a:r>
            <a:r>
              <a:rPr lang="ru-RU" sz="1200" dirty="0">
                <a:solidFill>
                  <a:prstClr val="black"/>
                </a:solidFill>
              </a:rPr>
              <a:t>ФОП ДО)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34345" y="1665180"/>
            <a:ext cx="2635812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Задачи и содержание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876256" y="2199927"/>
            <a:ext cx="1771716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>
                <a:solidFill>
                  <a:prstClr val="black"/>
                </a:solidFill>
              </a:rPr>
              <a:t>От </a:t>
            </a:r>
            <a:r>
              <a:rPr lang="ru-RU" sz="1200" dirty="0" smtClean="0">
                <a:solidFill>
                  <a:prstClr val="black"/>
                </a:solidFill>
              </a:rPr>
              <a:t>4 </a:t>
            </a:r>
            <a:r>
              <a:rPr lang="ru-RU" sz="1200" dirty="0">
                <a:solidFill>
                  <a:prstClr val="black"/>
                </a:solidFill>
              </a:rPr>
              <a:t>лет до </a:t>
            </a:r>
            <a:r>
              <a:rPr lang="ru-RU" sz="1200" dirty="0" smtClean="0">
                <a:solidFill>
                  <a:prstClr val="black"/>
                </a:solidFill>
              </a:rPr>
              <a:t>5 </a:t>
            </a:r>
            <a:r>
              <a:rPr lang="ru-RU" sz="1200" dirty="0">
                <a:solidFill>
                  <a:prstClr val="black"/>
                </a:solidFill>
              </a:rPr>
              <a:t>лет</a:t>
            </a:r>
          </a:p>
          <a:p>
            <a:pPr lvl="0" algn="ctr"/>
            <a:r>
              <a:rPr lang="ru-RU" sz="1200" dirty="0">
                <a:solidFill>
                  <a:prstClr val="black"/>
                </a:solidFill>
              </a:rPr>
              <a:t>(п. </a:t>
            </a:r>
            <a:r>
              <a:rPr lang="ru-RU" sz="1200" dirty="0" smtClean="0">
                <a:solidFill>
                  <a:prstClr val="black"/>
                </a:solidFill>
              </a:rPr>
              <a:t>19.5. </a:t>
            </a:r>
            <a:r>
              <a:rPr lang="ru-RU" sz="1200" dirty="0">
                <a:solidFill>
                  <a:prstClr val="black"/>
                </a:solidFill>
              </a:rPr>
              <a:t>ФОП ДО)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88023" y="2199927"/>
            <a:ext cx="1854077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От 1 года до 2 лет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(п. 19.2. ФОП ДО)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03900" y="4437112"/>
            <a:ext cx="1854077" cy="5257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 smtClean="0">
                <a:solidFill>
                  <a:prstClr val="black"/>
                </a:solidFill>
              </a:rPr>
              <a:t>От 3 лет </a:t>
            </a:r>
            <a:r>
              <a:rPr lang="ru-RU" sz="1200" dirty="0">
                <a:solidFill>
                  <a:prstClr val="black"/>
                </a:solidFill>
              </a:rPr>
              <a:t>до </a:t>
            </a:r>
            <a:r>
              <a:rPr lang="ru-RU" sz="1200" dirty="0" smtClean="0">
                <a:solidFill>
                  <a:prstClr val="black"/>
                </a:solidFill>
              </a:rPr>
              <a:t>4 </a:t>
            </a:r>
            <a:r>
              <a:rPr lang="ru-RU" sz="1200" dirty="0">
                <a:solidFill>
                  <a:prstClr val="black"/>
                </a:solidFill>
              </a:rPr>
              <a:t>лет</a:t>
            </a:r>
          </a:p>
          <a:p>
            <a:pPr lvl="0" algn="ctr"/>
            <a:r>
              <a:rPr lang="ru-RU" sz="1200" dirty="0">
                <a:solidFill>
                  <a:prstClr val="black"/>
                </a:solidFill>
              </a:rPr>
              <a:t>(п. </a:t>
            </a:r>
            <a:r>
              <a:rPr lang="ru-RU" sz="1200" dirty="0" smtClean="0">
                <a:solidFill>
                  <a:prstClr val="black"/>
                </a:solidFill>
              </a:rPr>
              <a:t>19.4. </a:t>
            </a:r>
            <a:r>
              <a:rPr lang="ru-RU" sz="1200" dirty="0">
                <a:solidFill>
                  <a:prstClr val="black"/>
                </a:solidFill>
              </a:rPr>
              <a:t>ФОП ДО)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03900" y="3266727"/>
            <a:ext cx="1854077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От 2 лет до 3 лет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(п. 19.3. ФОП ДО)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76256" y="4437112"/>
            <a:ext cx="1779604" cy="5257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>
                <a:solidFill>
                  <a:prstClr val="black"/>
                </a:solidFill>
              </a:rPr>
              <a:t>От </a:t>
            </a:r>
            <a:r>
              <a:rPr lang="ru-RU" sz="1200" dirty="0" smtClean="0">
                <a:solidFill>
                  <a:prstClr val="black"/>
                </a:solidFill>
              </a:rPr>
              <a:t>6 </a:t>
            </a:r>
            <a:r>
              <a:rPr lang="ru-RU" sz="1200" dirty="0">
                <a:solidFill>
                  <a:prstClr val="black"/>
                </a:solidFill>
              </a:rPr>
              <a:t>лет до </a:t>
            </a:r>
            <a:r>
              <a:rPr lang="ru-RU" sz="1200" dirty="0" smtClean="0">
                <a:solidFill>
                  <a:prstClr val="black"/>
                </a:solidFill>
              </a:rPr>
              <a:t>7 </a:t>
            </a:r>
            <a:r>
              <a:rPr lang="ru-RU" sz="1200" dirty="0">
                <a:solidFill>
                  <a:prstClr val="black"/>
                </a:solidFill>
              </a:rPr>
              <a:t>лет</a:t>
            </a:r>
          </a:p>
          <a:p>
            <a:pPr lvl="0" algn="ctr"/>
            <a:r>
              <a:rPr lang="ru-RU" sz="1200" dirty="0">
                <a:solidFill>
                  <a:prstClr val="black"/>
                </a:solidFill>
              </a:rPr>
              <a:t>(п. </a:t>
            </a:r>
            <a:r>
              <a:rPr lang="ru-RU" sz="1200" dirty="0" smtClean="0">
                <a:solidFill>
                  <a:prstClr val="black"/>
                </a:solidFill>
              </a:rPr>
              <a:t>19.7. </a:t>
            </a:r>
            <a:r>
              <a:rPr lang="ru-RU" sz="1200" dirty="0">
                <a:solidFill>
                  <a:prstClr val="black"/>
                </a:solidFill>
              </a:rPr>
              <a:t>ФОП ДО)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267744" y="5301208"/>
            <a:ext cx="5976664" cy="5257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 smtClean="0">
                <a:solidFill>
                  <a:prstClr val="black"/>
                </a:solidFill>
              </a:rPr>
              <a:t>При реализации задач и содержания Программы обеспечивается интеграция воспитания и обучения в едином образовательном процессе</a:t>
            </a:r>
            <a:endParaRPr lang="ru-RU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008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dirty="0" smtClean="0"/>
              <a:t>Речевое  развитие 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endParaRPr lang="ru-RU" dirty="0" smtClean="0"/>
          </a:p>
          <a:p>
            <a:pPr marL="82296" indent="0">
              <a:buNone/>
            </a:pPr>
            <a:endParaRPr lang="ru-RU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1" y="188641"/>
            <a:ext cx="1386780" cy="1512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694432" y="1687240"/>
            <a:ext cx="2013472" cy="30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Ценности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19701" y="2193674"/>
            <a:ext cx="1988203" cy="22434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«Культура»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«Красота»</a:t>
            </a:r>
          </a:p>
          <a:p>
            <a:pPr algn="ctr"/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76256" y="3298094"/>
            <a:ext cx="1779604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>
                <a:solidFill>
                  <a:prstClr val="black"/>
                </a:solidFill>
              </a:rPr>
              <a:t>От </a:t>
            </a:r>
            <a:r>
              <a:rPr lang="ru-RU" sz="1200" dirty="0" smtClean="0">
                <a:solidFill>
                  <a:prstClr val="black"/>
                </a:solidFill>
              </a:rPr>
              <a:t>5 </a:t>
            </a:r>
            <a:r>
              <a:rPr lang="ru-RU" sz="1200" dirty="0">
                <a:solidFill>
                  <a:prstClr val="black"/>
                </a:solidFill>
              </a:rPr>
              <a:t>лет до </a:t>
            </a:r>
            <a:r>
              <a:rPr lang="ru-RU" sz="1200" dirty="0" smtClean="0">
                <a:solidFill>
                  <a:prstClr val="black"/>
                </a:solidFill>
              </a:rPr>
              <a:t>6 </a:t>
            </a:r>
            <a:r>
              <a:rPr lang="ru-RU" sz="1200" dirty="0">
                <a:solidFill>
                  <a:prstClr val="black"/>
                </a:solidFill>
              </a:rPr>
              <a:t>лет</a:t>
            </a:r>
          </a:p>
          <a:p>
            <a:pPr lvl="0" algn="ctr"/>
            <a:r>
              <a:rPr lang="ru-RU" sz="1200" dirty="0">
                <a:solidFill>
                  <a:prstClr val="black"/>
                </a:solidFill>
              </a:rPr>
              <a:t>(п. </a:t>
            </a:r>
            <a:r>
              <a:rPr lang="ru-RU" sz="1200" dirty="0" smtClean="0">
                <a:solidFill>
                  <a:prstClr val="black"/>
                </a:solidFill>
              </a:rPr>
              <a:t>20.6. </a:t>
            </a:r>
            <a:r>
              <a:rPr lang="ru-RU" sz="1200" dirty="0">
                <a:solidFill>
                  <a:prstClr val="black"/>
                </a:solidFill>
              </a:rPr>
              <a:t>ФОП ДО)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34345" y="1665180"/>
            <a:ext cx="2635812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Задачи и содержание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876256" y="2199927"/>
            <a:ext cx="1771716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>
                <a:solidFill>
                  <a:prstClr val="black"/>
                </a:solidFill>
              </a:rPr>
              <a:t>От </a:t>
            </a:r>
            <a:r>
              <a:rPr lang="ru-RU" sz="1200" dirty="0" smtClean="0">
                <a:solidFill>
                  <a:prstClr val="black"/>
                </a:solidFill>
              </a:rPr>
              <a:t>4 </a:t>
            </a:r>
            <a:r>
              <a:rPr lang="ru-RU" sz="1200" dirty="0">
                <a:solidFill>
                  <a:prstClr val="black"/>
                </a:solidFill>
              </a:rPr>
              <a:t>лет до </a:t>
            </a:r>
            <a:r>
              <a:rPr lang="ru-RU" sz="1200" dirty="0" smtClean="0">
                <a:solidFill>
                  <a:prstClr val="black"/>
                </a:solidFill>
              </a:rPr>
              <a:t>5 </a:t>
            </a:r>
            <a:r>
              <a:rPr lang="ru-RU" sz="1200" dirty="0">
                <a:solidFill>
                  <a:prstClr val="black"/>
                </a:solidFill>
              </a:rPr>
              <a:t>лет</a:t>
            </a:r>
          </a:p>
          <a:p>
            <a:pPr lvl="0" algn="ctr"/>
            <a:r>
              <a:rPr lang="ru-RU" sz="1200" dirty="0">
                <a:solidFill>
                  <a:prstClr val="black"/>
                </a:solidFill>
              </a:rPr>
              <a:t>(п. </a:t>
            </a:r>
            <a:r>
              <a:rPr lang="ru-RU" sz="1200" dirty="0" smtClean="0">
                <a:solidFill>
                  <a:prstClr val="black"/>
                </a:solidFill>
              </a:rPr>
              <a:t>20.5. </a:t>
            </a:r>
            <a:r>
              <a:rPr lang="ru-RU" sz="1200" dirty="0">
                <a:solidFill>
                  <a:prstClr val="black"/>
                </a:solidFill>
              </a:rPr>
              <a:t>ФОП ДО)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88023" y="2199927"/>
            <a:ext cx="1854077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От 1 года до 2 лет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(п. 20.2. ФОП ДО)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03900" y="4437112"/>
            <a:ext cx="1854077" cy="5257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 smtClean="0">
                <a:solidFill>
                  <a:prstClr val="black"/>
                </a:solidFill>
              </a:rPr>
              <a:t>От 3 лет </a:t>
            </a:r>
            <a:r>
              <a:rPr lang="ru-RU" sz="1200" dirty="0">
                <a:solidFill>
                  <a:prstClr val="black"/>
                </a:solidFill>
              </a:rPr>
              <a:t>до </a:t>
            </a:r>
            <a:r>
              <a:rPr lang="ru-RU" sz="1200" dirty="0" smtClean="0">
                <a:solidFill>
                  <a:prstClr val="black"/>
                </a:solidFill>
              </a:rPr>
              <a:t>4 </a:t>
            </a:r>
            <a:r>
              <a:rPr lang="ru-RU" sz="1200" dirty="0">
                <a:solidFill>
                  <a:prstClr val="black"/>
                </a:solidFill>
              </a:rPr>
              <a:t>лет</a:t>
            </a:r>
          </a:p>
          <a:p>
            <a:pPr lvl="0" algn="ctr"/>
            <a:r>
              <a:rPr lang="ru-RU" sz="1200" dirty="0">
                <a:solidFill>
                  <a:prstClr val="black"/>
                </a:solidFill>
              </a:rPr>
              <a:t>(п. </a:t>
            </a:r>
            <a:r>
              <a:rPr lang="ru-RU" sz="1200" dirty="0" smtClean="0">
                <a:solidFill>
                  <a:prstClr val="black"/>
                </a:solidFill>
              </a:rPr>
              <a:t>20.4. </a:t>
            </a:r>
            <a:r>
              <a:rPr lang="ru-RU" sz="1200" dirty="0">
                <a:solidFill>
                  <a:prstClr val="black"/>
                </a:solidFill>
              </a:rPr>
              <a:t>ФОП ДО)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03900" y="3266727"/>
            <a:ext cx="1854077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От 2 лет до 3 лет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(п. 20.3. ФОП ДО)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76256" y="4437112"/>
            <a:ext cx="1779604" cy="5257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>
                <a:solidFill>
                  <a:prstClr val="black"/>
                </a:solidFill>
              </a:rPr>
              <a:t>От </a:t>
            </a:r>
            <a:r>
              <a:rPr lang="ru-RU" sz="1200" dirty="0" smtClean="0">
                <a:solidFill>
                  <a:prstClr val="black"/>
                </a:solidFill>
              </a:rPr>
              <a:t>6 </a:t>
            </a:r>
            <a:r>
              <a:rPr lang="ru-RU" sz="1200" dirty="0">
                <a:solidFill>
                  <a:prstClr val="black"/>
                </a:solidFill>
              </a:rPr>
              <a:t>лет до </a:t>
            </a:r>
            <a:r>
              <a:rPr lang="ru-RU" sz="1200" dirty="0" smtClean="0">
                <a:solidFill>
                  <a:prstClr val="black"/>
                </a:solidFill>
              </a:rPr>
              <a:t>7 </a:t>
            </a:r>
            <a:r>
              <a:rPr lang="ru-RU" sz="1200" dirty="0">
                <a:solidFill>
                  <a:prstClr val="black"/>
                </a:solidFill>
              </a:rPr>
              <a:t>лет</a:t>
            </a:r>
          </a:p>
          <a:p>
            <a:pPr lvl="0" algn="ctr"/>
            <a:r>
              <a:rPr lang="ru-RU" sz="1200" dirty="0">
                <a:solidFill>
                  <a:prstClr val="black"/>
                </a:solidFill>
              </a:rPr>
              <a:t>(п. </a:t>
            </a:r>
            <a:r>
              <a:rPr lang="ru-RU" sz="1200" dirty="0" smtClean="0">
                <a:solidFill>
                  <a:prstClr val="black"/>
                </a:solidFill>
              </a:rPr>
              <a:t>20.7. </a:t>
            </a:r>
            <a:r>
              <a:rPr lang="ru-RU" sz="1200" dirty="0">
                <a:solidFill>
                  <a:prstClr val="black"/>
                </a:solidFill>
              </a:rPr>
              <a:t>ФОП ДО)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267744" y="5301208"/>
            <a:ext cx="5976664" cy="5257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 smtClean="0">
                <a:solidFill>
                  <a:prstClr val="black"/>
                </a:solidFill>
              </a:rPr>
              <a:t>При реализации задач и содержания Программы обеспечивается интеграция воспитания и обучения в едином образовательном процессе</a:t>
            </a:r>
            <a:endParaRPr lang="ru-RU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013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dirty="0" smtClean="0"/>
              <a:t>Художественно-эстетическое  развитие 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endParaRPr lang="ru-RU" dirty="0" smtClean="0"/>
          </a:p>
          <a:p>
            <a:pPr marL="82296" indent="0">
              <a:buNone/>
            </a:pPr>
            <a:endParaRPr lang="ru-RU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1" y="188641"/>
            <a:ext cx="1386780" cy="1512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694432" y="1687240"/>
            <a:ext cx="2013472" cy="30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Ценности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19701" y="2193674"/>
            <a:ext cx="1988203" cy="22434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«Культура»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«Красота»</a:t>
            </a:r>
          </a:p>
          <a:p>
            <a:pPr algn="ctr"/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76256" y="3298094"/>
            <a:ext cx="1779604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>
                <a:solidFill>
                  <a:prstClr val="black"/>
                </a:solidFill>
              </a:rPr>
              <a:t>От </a:t>
            </a:r>
            <a:r>
              <a:rPr lang="ru-RU" sz="1200" dirty="0" smtClean="0">
                <a:solidFill>
                  <a:prstClr val="black"/>
                </a:solidFill>
              </a:rPr>
              <a:t>5 </a:t>
            </a:r>
            <a:r>
              <a:rPr lang="ru-RU" sz="1200" dirty="0">
                <a:solidFill>
                  <a:prstClr val="black"/>
                </a:solidFill>
              </a:rPr>
              <a:t>лет до </a:t>
            </a:r>
            <a:r>
              <a:rPr lang="ru-RU" sz="1200" dirty="0" smtClean="0">
                <a:solidFill>
                  <a:prstClr val="black"/>
                </a:solidFill>
              </a:rPr>
              <a:t>6 </a:t>
            </a:r>
            <a:r>
              <a:rPr lang="ru-RU" sz="1200" dirty="0">
                <a:solidFill>
                  <a:prstClr val="black"/>
                </a:solidFill>
              </a:rPr>
              <a:t>лет</a:t>
            </a:r>
          </a:p>
          <a:p>
            <a:pPr lvl="0" algn="ctr"/>
            <a:r>
              <a:rPr lang="ru-RU" sz="1200" dirty="0">
                <a:solidFill>
                  <a:prstClr val="black"/>
                </a:solidFill>
              </a:rPr>
              <a:t>(п. </a:t>
            </a:r>
            <a:r>
              <a:rPr lang="ru-RU" sz="1200" dirty="0" smtClean="0">
                <a:solidFill>
                  <a:prstClr val="black"/>
                </a:solidFill>
              </a:rPr>
              <a:t>21.6. </a:t>
            </a:r>
            <a:r>
              <a:rPr lang="ru-RU" sz="1200" dirty="0">
                <a:solidFill>
                  <a:prstClr val="black"/>
                </a:solidFill>
              </a:rPr>
              <a:t>ФОП ДО)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34345" y="1665180"/>
            <a:ext cx="2635812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Задачи и содержание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876256" y="2199927"/>
            <a:ext cx="1771716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>
                <a:solidFill>
                  <a:prstClr val="black"/>
                </a:solidFill>
              </a:rPr>
              <a:t>От </a:t>
            </a:r>
            <a:r>
              <a:rPr lang="ru-RU" sz="1200" dirty="0" smtClean="0">
                <a:solidFill>
                  <a:prstClr val="black"/>
                </a:solidFill>
              </a:rPr>
              <a:t>4 </a:t>
            </a:r>
            <a:r>
              <a:rPr lang="ru-RU" sz="1200" dirty="0">
                <a:solidFill>
                  <a:prstClr val="black"/>
                </a:solidFill>
              </a:rPr>
              <a:t>лет до </a:t>
            </a:r>
            <a:r>
              <a:rPr lang="ru-RU" sz="1200" dirty="0" smtClean="0">
                <a:solidFill>
                  <a:prstClr val="black"/>
                </a:solidFill>
              </a:rPr>
              <a:t>5 </a:t>
            </a:r>
            <a:r>
              <a:rPr lang="ru-RU" sz="1200" dirty="0">
                <a:solidFill>
                  <a:prstClr val="black"/>
                </a:solidFill>
              </a:rPr>
              <a:t>лет</a:t>
            </a:r>
          </a:p>
          <a:p>
            <a:pPr lvl="0" algn="ctr"/>
            <a:r>
              <a:rPr lang="ru-RU" sz="1200" dirty="0">
                <a:solidFill>
                  <a:prstClr val="black"/>
                </a:solidFill>
              </a:rPr>
              <a:t>(п. </a:t>
            </a:r>
            <a:r>
              <a:rPr lang="ru-RU" sz="1200" dirty="0" smtClean="0">
                <a:solidFill>
                  <a:prstClr val="black"/>
                </a:solidFill>
              </a:rPr>
              <a:t>21.5. </a:t>
            </a:r>
            <a:r>
              <a:rPr lang="ru-RU" sz="1200" dirty="0">
                <a:solidFill>
                  <a:prstClr val="black"/>
                </a:solidFill>
              </a:rPr>
              <a:t>ФОП ДО)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88023" y="2199927"/>
            <a:ext cx="1854077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От 1 года до 2 лет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(п. 21.2. ФОП ДО)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03900" y="4437112"/>
            <a:ext cx="1854077" cy="5257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 smtClean="0">
                <a:solidFill>
                  <a:prstClr val="black"/>
                </a:solidFill>
              </a:rPr>
              <a:t>От 3 лет </a:t>
            </a:r>
            <a:r>
              <a:rPr lang="ru-RU" sz="1200" dirty="0">
                <a:solidFill>
                  <a:prstClr val="black"/>
                </a:solidFill>
              </a:rPr>
              <a:t>до </a:t>
            </a:r>
            <a:r>
              <a:rPr lang="ru-RU" sz="1200" dirty="0" smtClean="0">
                <a:solidFill>
                  <a:prstClr val="black"/>
                </a:solidFill>
              </a:rPr>
              <a:t>4 </a:t>
            </a:r>
            <a:r>
              <a:rPr lang="ru-RU" sz="1200" dirty="0">
                <a:solidFill>
                  <a:prstClr val="black"/>
                </a:solidFill>
              </a:rPr>
              <a:t>лет</a:t>
            </a:r>
          </a:p>
          <a:p>
            <a:pPr lvl="0" algn="ctr"/>
            <a:r>
              <a:rPr lang="ru-RU" sz="1200" dirty="0">
                <a:solidFill>
                  <a:prstClr val="black"/>
                </a:solidFill>
              </a:rPr>
              <a:t>(п. </a:t>
            </a:r>
            <a:r>
              <a:rPr lang="ru-RU" sz="1200" dirty="0" smtClean="0">
                <a:solidFill>
                  <a:prstClr val="black"/>
                </a:solidFill>
              </a:rPr>
              <a:t>21.4. </a:t>
            </a:r>
            <a:r>
              <a:rPr lang="ru-RU" sz="1200" dirty="0">
                <a:solidFill>
                  <a:prstClr val="black"/>
                </a:solidFill>
              </a:rPr>
              <a:t>ФОП ДО)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03900" y="3266727"/>
            <a:ext cx="1854077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От 2 лет до 3 лет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(п. 21.3. ФОП ДО)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76256" y="4437112"/>
            <a:ext cx="1779604" cy="5257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>
                <a:solidFill>
                  <a:prstClr val="black"/>
                </a:solidFill>
              </a:rPr>
              <a:t>От </a:t>
            </a:r>
            <a:r>
              <a:rPr lang="ru-RU" sz="1200" dirty="0" smtClean="0">
                <a:solidFill>
                  <a:prstClr val="black"/>
                </a:solidFill>
              </a:rPr>
              <a:t>6 </a:t>
            </a:r>
            <a:r>
              <a:rPr lang="ru-RU" sz="1200" dirty="0">
                <a:solidFill>
                  <a:prstClr val="black"/>
                </a:solidFill>
              </a:rPr>
              <a:t>лет до </a:t>
            </a:r>
            <a:r>
              <a:rPr lang="ru-RU" sz="1200" dirty="0" smtClean="0">
                <a:solidFill>
                  <a:prstClr val="black"/>
                </a:solidFill>
              </a:rPr>
              <a:t>7 </a:t>
            </a:r>
            <a:r>
              <a:rPr lang="ru-RU" sz="1200" dirty="0">
                <a:solidFill>
                  <a:prstClr val="black"/>
                </a:solidFill>
              </a:rPr>
              <a:t>лет</a:t>
            </a:r>
          </a:p>
          <a:p>
            <a:pPr lvl="0" algn="ctr"/>
            <a:r>
              <a:rPr lang="ru-RU" sz="1200" dirty="0">
                <a:solidFill>
                  <a:prstClr val="black"/>
                </a:solidFill>
              </a:rPr>
              <a:t>(п. </a:t>
            </a:r>
            <a:r>
              <a:rPr lang="ru-RU" sz="1200" dirty="0" smtClean="0">
                <a:solidFill>
                  <a:prstClr val="black"/>
                </a:solidFill>
              </a:rPr>
              <a:t>21.7. </a:t>
            </a:r>
            <a:r>
              <a:rPr lang="ru-RU" sz="1200" dirty="0">
                <a:solidFill>
                  <a:prstClr val="black"/>
                </a:solidFill>
              </a:rPr>
              <a:t>ФОП ДО)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267744" y="5301208"/>
            <a:ext cx="5976664" cy="5257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 smtClean="0">
                <a:solidFill>
                  <a:prstClr val="black"/>
                </a:solidFill>
              </a:rPr>
              <a:t>При реализации задач и содержания Программы обеспечивается интеграция воспитания и обучения в едином образовательном процессе</a:t>
            </a:r>
            <a:endParaRPr lang="ru-RU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268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dirty="0" smtClean="0"/>
              <a:t>Физическое   развитие 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endParaRPr lang="ru-RU" dirty="0" smtClean="0"/>
          </a:p>
          <a:p>
            <a:pPr marL="82296" indent="0">
              <a:buNone/>
            </a:pPr>
            <a:endParaRPr lang="ru-RU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1" y="188641"/>
            <a:ext cx="1386780" cy="1512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694432" y="1687240"/>
            <a:ext cx="2013472" cy="30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Ценности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19701" y="2193674"/>
            <a:ext cx="1988203" cy="22434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«Жизнь»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«Здоровье»</a:t>
            </a:r>
          </a:p>
          <a:p>
            <a:pPr algn="ctr"/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76256" y="3298094"/>
            <a:ext cx="1779604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>
                <a:solidFill>
                  <a:prstClr val="black"/>
                </a:solidFill>
              </a:rPr>
              <a:t>От </a:t>
            </a:r>
            <a:r>
              <a:rPr lang="ru-RU" sz="1200" dirty="0" smtClean="0">
                <a:solidFill>
                  <a:prstClr val="black"/>
                </a:solidFill>
              </a:rPr>
              <a:t>5 </a:t>
            </a:r>
            <a:r>
              <a:rPr lang="ru-RU" sz="1200" dirty="0">
                <a:solidFill>
                  <a:prstClr val="black"/>
                </a:solidFill>
              </a:rPr>
              <a:t>лет до </a:t>
            </a:r>
            <a:r>
              <a:rPr lang="ru-RU" sz="1200" dirty="0" smtClean="0">
                <a:solidFill>
                  <a:prstClr val="black"/>
                </a:solidFill>
              </a:rPr>
              <a:t>6 </a:t>
            </a:r>
            <a:r>
              <a:rPr lang="ru-RU" sz="1200" dirty="0">
                <a:solidFill>
                  <a:prstClr val="black"/>
                </a:solidFill>
              </a:rPr>
              <a:t>лет</a:t>
            </a:r>
          </a:p>
          <a:p>
            <a:pPr lvl="0" algn="ctr"/>
            <a:r>
              <a:rPr lang="ru-RU" sz="1200" dirty="0">
                <a:solidFill>
                  <a:prstClr val="black"/>
                </a:solidFill>
              </a:rPr>
              <a:t>(п. </a:t>
            </a:r>
            <a:r>
              <a:rPr lang="ru-RU" sz="1200" dirty="0" smtClean="0">
                <a:solidFill>
                  <a:prstClr val="black"/>
                </a:solidFill>
              </a:rPr>
              <a:t>22.6. </a:t>
            </a:r>
            <a:r>
              <a:rPr lang="ru-RU" sz="1200" dirty="0">
                <a:solidFill>
                  <a:prstClr val="black"/>
                </a:solidFill>
              </a:rPr>
              <a:t>ФОП ДО)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34345" y="1665180"/>
            <a:ext cx="2635812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Задачи и содержание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876256" y="2199927"/>
            <a:ext cx="1771716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>
                <a:solidFill>
                  <a:prstClr val="black"/>
                </a:solidFill>
              </a:rPr>
              <a:t>От </a:t>
            </a:r>
            <a:r>
              <a:rPr lang="ru-RU" sz="1200" dirty="0" smtClean="0">
                <a:solidFill>
                  <a:prstClr val="black"/>
                </a:solidFill>
              </a:rPr>
              <a:t>4 </a:t>
            </a:r>
            <a:r>
              <a:rPr lang="ru-RU" sz="1200" dirty="0">
                <a:solidFill>
                  <a:prstClr val="black"/>
                </a:solidFill>
              </a:rPr>
              <a:t>лет до </a:t>
            </a:r>
            <a:r>
              <a:rPr lang="ru-RU" sz="1200" dirty="0" smtClean="0">
                <a:solidFill>
                  <a:prstClr val="black"/>
                </a:solidFill>
              </a:rPr>
              <a:t>5 </a:t>
            </a:r>
            <a:r>
              <a:rPr lang="ru-RU" sz="1200" dirty="0">
                <a:solidFill>
                  <a:prstClr val="black"/>
                </a:solidFill>
              </a:rPr>
              <a:t>лет</a:t>
            </a:r>
          </a:p>
          <a:p>
            <a:pPr lvl="0" algn="ctr"/>
            <a:r>
              <a:rPr lang="ru-RU" sz="1200" dirty="0">
                <a:solidFill>
                  <a:prstClr val="black"/>
                </a:solidFill>
              </a:rPr>
              <a:t>(п. </a:t>
            </a:r>
            <a:r>
              <a:rPr lang="ru-RU" sz="1200" dirty="0" smtClean="0">
                <a:solidFill>
                  <a:prstClr val="black"/>
                </a:solidFill>
              </a:rPr>
              <a:t>22.5. </a:t>
            </a:r>
            <a:r>
              <a:rPr lang="ru-RU" sz="1200" dirty="0">
                <a:solidFill>
                  <a:prstClr val="black"/>
                </a:solidFill>
              </a:rPr>
              <a:t>ФОП ДО)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88023" y="2199927"/>
            <a:ext cx="1854077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От 1 года до 2 лет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(п. 22.2. ФОП ДО)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03900" y="4437112"/>
            <a:ext cx="1854077" cy="5257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 smtClean="0">
                <a:solidFill>
                  <a:prstClr val="black"/>
                </a:solidFill>
              </a:rPr>
              <a:t>От 3 лет </a:t>
            </a:r>
            <a:r>
              <a:rPr lang="ru-RU" sz="1200" dirty="0">
                <a:solidFill>
                  <a:prstClr val="black"/>
                </a:solidFill>
              </a:rPr>
              <a:t>до </a:t>
            </a:r>
            <a:r>
              <a:rPr lang="ru-RU" sz="1200" dirty="0" smtClean="0">
                <a:solidFill>
                  <a:prstClr val="black"/>
                </a:solidFill>
              </a:rPr>
              <a:t>4 </a:t>
            </a:r>
            <a:r>
              <a:rPr lang="ru-RU" sz="1200" dirty="0">
                <a:solidFill>
                  <a:prstClr val="black"/>
                </a:solidFill>
              </a:rPr>
              <a:t>лет</a:t>
            </a:r>
          </a:p>
          <a:p>
            <a:pPr lvl="0" algn="ctr"/>
            <a:r>
              <a:rPr lang="ru-RU" sz="1200" dirty="0">
                <a:solidFill>
                  <a:prstClr val="black"/>
                </a:solidFill>
              </a:rPr>
              <a:t>(п. </a:t>
            </a:r>
            <a:r>
              <a:rPr lang="ru-RU" sz="1200" dirty="0" smtClean="0">
                <a:solidFill>
                  <a:prstClr val="black"/>
                </a:solidFill>
              </a:rPr>
              <a:t>22.4. </a:t>
            </a:r>
            <a:r>
              <a:rPr lang="ru-RU" sz="1200" dirty="0">
                <a:solidFill>
                  <a:prstClr val="black"/>
                </a:solidFill>
              </a:rPr>
              <a:t>ФОП ДО)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03900" y="3266727"/>
            <a:ext cx="1854077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От 2 лет до 3 лет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(п. 22.3. ФОП ДО)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76256" y="4437112"/>
            <a:ext cx="1779604" cy="5257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>
                <a:solidFill>
                  <a:prstClr val="black"/>
                </a:solidFill>
              </a:rPr>
              <a:t>От </a:t>
            </a:r>
            <a:r>
              <a:rPr lang="ru-RU" sz="1200" dirty="0" smtClean="0">
                <a:solidFill>
                  <a:prstClr val="black"/>
                </a:solidFill>
              </a:rPr>
              <a:t>6 </a:t>
            </a:r>
            <a:r>
              <a:rPr lang="ru-RU" sz="1200" dirty="0">
                <a:solidFill>
                  <a:prstClr val="black"/>
                </a:solidFill>
              </a:rPr>
              <a:t>лет до </a:t>
            </a:r>
            <a:r>
              <a:rPr lang="ru-RU" sz="1200" dirty="0" smtClean="0">
                <a:solidFill>
                  <a:prstClr val="black"/>
                </a:solidFill>
              </a:rPr>
              <a:t>7 </a:t>
            </a:r>
            <a:r>
              <a:rPr lang="ru-RU" sz="1200" dirty="0">
                <a:solidFill>
                  <a:prstClr val="black"/>
                </a:solidFill>
              </a:rPr>
              <a:t>лет</a:t>
            </a:r>
          </a:p>
          <a:p>
            <a:pPr lvl="0" algn="ctr"/>
            <a:r>
              <a:rPr lang="ru-RU" sz="1200" dirty="0">
                <a:solidFill>
                  <a:prstClr val="black"/>
                </a:solidFill>
              </a:rPr>
              <a:t>(п. </a:t>
            </a:r>
            <a:r>
              <a:rPr lang="ru-RU" sz="1200" dirty="0" smtClean="0">
                <a:solidFill>
                  <a:prstClr val="black"/>
                </a:solidFill>
              </a:rPr>
              <a:t>22.7. </a:t>
            </a:r>
            <a:r>
              <a:rPr lang="ru-RU" sz="1200" dirty="0">
                <a:solidFill>
                  <a:prstClr val="black"/>
                </a:solidFill>
              </a:rPr>
              <a:t>ФОП ДО)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267744" y="5301208"/>
            <a:ext cx="5976664" cy="5257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 smtClean="0">
                <a:solidFill>
                  <a:prstClr val="black"/>
                </a:solidFill>
              </a:rPr>
              <a:t>При реализации задач и содержания Программы обеспечивается интеграция воспитания и обучения в едином образовательном процессе</a:t>
            </a:r>
            <a:endParaRPr lang="ru-RU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931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dirty="0" smtClean="0"/>
              <a:t>Вариативные формы, способы, методы и средства реализации Программы (п. 23. ФОП ДО)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endParaRPr lang="ru-RU" dirty="0" smtClean="0"/>
          </a:p>
          <a:p>
            <a:pPr marL="82296" indent="0">
              <a:buNone/>
            </a:pPr>
            <a:endParaRPr lang="ru-RU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1" y="188641"/>
            <a:ext cx="1386780" cy="1512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1979712" y="1844824"/>
            <a:ext cx="5976664" cy="15841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dirty="0" smtClean="0">
                <a:solidFill>
                  <a:prstClr val="black"/>
                </a:solidFill>
              </a:rPr>
              <a:t>Формы, способы, методы и средства реализации Программы педагог определяет самостоятельно в соответствии с задачами воспитания и обучения, возрастными и индивидуальными особенностями детей, спецификой их образовательных потребностей и интересов</a:t>
            </a:r>
            <a:endParaRPr lang="ru-RU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553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dirty="0" smtClean="0"/>
              <a:t>Особенности образовательной деятельности разных видов и культурных практик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endParaRPr lang="ru-RU" dirty="0" smtClean="0"/>
          </a:p>
          <a:p>
            <a:pPr marL="82296" indent="0">
              <a:buNone/>
            </a:pPr>
            <a:endParaRPr lang="ru-RU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1" y="188641"/>
            <a:ext cx="1386780" cy="1512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719701" y="1700808"/>
            <a:ext cx="2564267" cy="32620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Образовательная деятельность в ДОО включает: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tx1"/>
                </a:solidFill>
              </a:rPr>
              <a:t>образовательную деятельность, осуществляемую в процессе организации различных видов детской деятельности;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tx1"/>
                </a:solidFill>
              </a:rPr>
              <a:t>образовательную деятельность, осуществляемую в ходе режимных процессов;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tx1"/>
                </a:solidFill>
              </a:rPr>
              <a:t>самостоятельную деятельность детей;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tx1"/>
                </a:solidFill>
              </a:rPr>
              <a:t>взаимодействие с семьями детей по реализации образовательной программы ДО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08104" y="1700808"/>
            <a:ext cx="2592288" cy="20882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</a:rPr>
              <a:t>К культурным практикам относят: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</a:rPr>
              <a:t>игровую;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</a:rPr>
              <a:t>продуктивную;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</a:rPr>
              <a:t>познавательно-исследовательскую;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</a:rPr>
              <a:t>коммуникативную практики;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</a:rPr>
              <a:t>чтение художественной литературы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267744" y="5085184"/>
            <a:ext cx="5976664" cy="7417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 smtClean="0">
                <a:solidFill>
                  <a:prstClr val="black"/>
                </a:solidFill>
              </a:rPr>
              <a:t>Культурные практики ориентированы на проявление детьми самостоятельности и творчества, активности и инициативности в разных </a:t>
            </a:r>
            <a:r>
              <a:rPr lang="ru-RU" sz="1200" smtClean="0">
                <a:solidFill>
                  <a:prstClr val="black"/>
                </a:solidFill>
              </a:rPr>
              <a:t>видах деятельности, </a:t>
            </a:r>
            <a:r>
              <a:rPr lang="ru-RU" sz="1200" dirty="0" smtClean="0">
                <a:solidFill>
                  <a:prstClr val="black"/>
                </a:solidFill>
              </a:rPr>
              <a:t>обеспечивают их продуктивность</a:t>
            </a:r>
            <a:endParaRPr lang="ru-RU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775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dirty="0" smtClean="0"/>
              <a:t>Виды деятельности детей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endParaRPr lang="ru-RU" dirty="0" smtClean="0"/>
          </a:p>
          <a:p>
            <a:pPr marL="82296" indent="0">
              <a:buNone/>
            </a:pPr>
            <a:endParaRPr lang="ru-RU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1" y="188641"/>
            <a:ext cx="1386780" cy="1512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719701" y="1700808"/>
            <a:ext cx="2852299" cy="374441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Ранний возраст (1 год – 3 года)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tx1"/>
                </a:solidFill>
              </a:rPr>
              <a:t>Предметная деятельность;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tx1"/>
                </a:solidFill>
              </a:rPr>
              <a:t>Экспериментирование с материалами и веществами;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tx1"/>
                </a:solidFill>
              </a:rPr>
              <a:t>Ситуативно-деловое общение со взрослым и эмоционально-практическое со сверстниками под руководством взрослого;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tx1"/>
                </a:solidFill>
              </a:rPr>
              <a:t>Двигательная деятельность;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tx1"/>
                </a:solidFill>
              </a:rPr>
              <a:t>Игровая деятельность;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tx1"/>
                </a:solidFill>
              </a:rPr>
              <a:t>Речевая деятельность;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tx1"/>
                </a:solidFill>
              </a:rPr>
              <a:t>Изобразительная деятельность и конструирование из мелкого и крупного строительного материала;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tx1"/>
                </a:solidFill>
              </a:rPr>
              <a:t>Самообслуживание и элементарные трудовые действия;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tx1"/>
                </a:solidFill>
              </a:rPr>
              <a:t>Музыкальная деятельность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20072" y="1700808"/>
            <a:ext cx="2880320" cy="35283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</a:rPr>
              <a:t>Дошкольный возраст (3 года – 8 лет)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</a:rPr>
              <a:t>Игровая деятельность;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</a:rPr>
              <a:t>Общение со взрослыми;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</a:rPr>
              <a:t>Речевая деятельность;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</a:rPr>
              <a:t>Познавательно-исследовательская деятельность и экспериментирование;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</a:rPr>
              <a:t>Изобразительная деятельность и конструирование из разных материалов по образцу, условию и замыслу ребёнка;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</a:rPr>
              <a:t>Двигательная деятельность;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</a:rPr>
              <a:t>Элементарная трудовая деятельность;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</a:rPr>
              <a:t>Музыкальная деятельность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159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dirty="0" smtClean="0"/>
              <a:t>Условия поддержки детской инициативы</a:t>
            </a:r>
            <a:endParaRPr lang="ru-RU" sz="1600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25196" indent="-342900">
              <a:spcBef>
                <a:spcPts val="0"/>
              </a:spcBef>
              <a:buFont typeface="+mj-lt"/>
              <a:buAutoNum type="arabicParenR"/>
            </a:pPr>
            <a:r>
              <a:rPr lang="ru-RU" sz="1400" dirty="0" smtClean="0"/>
              <a:t>Уделять внимание развитию детского интереса к окружающему миру;</a:t>
            </a:r>
          </a:p>
          <a:p>
            <a:pPr marL="425196" indent="-342900">
              <a:spcBef>
                <a:spcPts val="0"/>
              </a:spcBef>
              <a:buFont typeface="+mj-lt"/>
              <a:buAutoNum type="arabicParenR"/>
            </a:pPr>
            <a:r>
              <a:rPr lang="ru-RU" sz="1400" dirty="0" smtClean="0"/>
              <a:t>Организовывать ситуации, способствующие активизации личного опыта ребёнка в деятельности;</a:t>
            </a:r>
          </a:p>
          <a:p>
            <a:pPr marL="425196" indent="-342900">
              <a:spcBef>
                <a:spcPts val="0"/>
              </a:spcBef>
              <a:buFont typeface="+mj-lt"/>
              <a:buAutoNum type="arabicParenR"/>
            </a:pPr>
            <a:r>
              <a:rPr lang="ru-RU" sz="1400" dirty="0" smtClean="0"/>
              <a:t>Расширять и усложнять в соответствии с возможностями и особенностями развития детей область задач, которые ребёнок способен и желает решить самостоятельно;</a:t>
            </a:r>
          </a:p>
          <a:p>
            <a:pPr marL="425196" indent="-342900">
              <a:spcBef>
                <a:spcPts val="0"/>
              </a:spcBef>
              <a:buFont typeface="+mj-lt"/>
              <a:buAutoNum type="arabicParenR"/>
            </a:pPr>
            <a:r>
              <a:rPr lang="ru-RU" sz="1400" dirty="0" smtClean="0"/>
              <a:t>Поощрять проявление детской инициативы в течение всего дня пребывания ребёнка в ДОО;</a:t>
            </a:r>
          </a:p>
          <a:p>
            <a:pPr marL="425196" indent="-342900">
              <a:spcBef>
                <a:spcPts val="0"/>
              </a:spcBef>
              <a:buFont typeface="+mj-lt"/>
              <a:buAutoNum type="arabicParenR"/>
            </a:pPr>
            <a:r>
              <a:rPr lang="ru-RU" sz="1400" dirty="0" smtClean="0"/>
              <a:t>Создавать условия для развития произвольности в деятельности;</a:t>
            </a:r>
          </a:p>
          <a:p>
            <a:pPr marL="425196" indent="-342900">
              <a:spcBef>
                <a:spcPts val="0"/>
              </a:spcBef>
              <a:buFont typeface="+mj-lt"/>
              <a:buAutoNum type="arabicParenR"/>
            </a:pPr>
            <a:r>
              <a:rPr lang="ru-RU" sz="1400" dirty="0" smtClean="0"/>
              <a:t>Поощрять и поддерживать желание детей получить результат деятельности;</a:t>
            </a:r>
          </a:p>
          <a:p>
            <a:pPr marL="425196" indent="-342900">
              <a:spcBef>
                <a:spcPts val="0"/>
              </a:spcBef>
              <a:buFont typeface="+mj-lt"/>
              <a:buAutoNum type="arabicParenR"/>
            </a:pPr>
            <a:r>
              <a:rPr lang="ru-RU" sz="1400" dirty="0" smtClean="0"/>
              <a:t>Внимательно наблюдать за процессом самостоятельной деятельности детей, в случае необходимости оказывать детям помощь, но стремится к её дозированию;</a:t>
            </a:r>
          </a:p>
          <a:p>
            <a:pPr marL="425196" indent="-342900">
              <a:spcBef>
                <a:spcPts val="0"/>
              </a:spcBef>
              <a:buFont typeface="+mj-lt"/>
              <a:buAutoNum type="arabicParenR"/>
            </a:pPr>
            <a:r>
              <a:rPr lang="ru-RU" sz="1400" dirty="0" smtClean="0"/>
              <a:t>Поддерживать у детей чувство гордости и радости от успешных самостоятельных действий</a:t>
            </a:r>
          </a:p>
          <a:p>
            <a:pPr marL="82296" indent="0" algn="ctr">
              <a:buNone/>
            </a:pPr>
            <a:endParaRPr lang="ru-RU" sz="14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1" y="188641"/>
            <a:ext cx="1296144" cy="141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450767" y="4365104"/>
            <a:ext cx="4392459" cy="4558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Проявления детской инициативы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91680" y="5229200"/>
            <a:ext cx="1843816" cy="8600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От 3 лет до 4 лет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(п.25.5. ФОП ДО)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851920" y="5206179"/>
            <a:ext cx="1944215" cy="9122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От 4 лет до 5 лет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(п.25.6 ФОП ДО)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36784" y="5229200"/>
            <a:ext cx="2088290" cy="8600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От 5 лет до 7 лет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(п.25.7. ФОП ДО)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226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dirty="0" smtClean="0"/>
              <a:t>Образовательная программа дошкольного образовательного учреждения – локальный нормативный акт, определяющий содержание дошкольного образования в дошкольном образовательном учреждении</a:t>
            </a:r>
            <a:endParaRPr lang="ru-RU" sz="1600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82296" indent="0" algn="ctr">
              <a:buNone/>
            </a:pPr>
            <a:r>
              <a:rPr lang="ru-RU" dirty="0" smtClean="0"/>
              <a:t>Программа разработана на основе: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Федеральной образовательной программы дошкольного образования (далее – ФОП ДО);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Федерального государственного образовательного стандарта дошкольного образования (далее – ФГОС До);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С учётом нормативных правовых актов, содержащих обязательные требования к условиям организации дошкольного образования, а также в соответствии с федеральными, региональными, муниципальными и институциональными нормативными документами и локальными актами 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175577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dirty="0" smtClean="0"/>
              <a:t>Особенности взаимодействия педагогического коллектива с семьями обучающихся</a:t>
            </a:r>
            <a:endParaRPr lang="ru-RU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1" y="188641"/>
            <a:ext cx="1296144" cy="141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744325" y="2204864"/>
            <a:ext cx="2107595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Цели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(п.26.1. ФОП ДО)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44325" y="3429000"/>
            <a:ext cx="1843816" cy="8600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Направления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(п.26.5. ФОП ДО)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851920" y="3429000"/>
            <a:ext cx="4373154" cy="9122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Методы, приёмы, способы взаимодействия с родителями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(п.26.8 ФОП ДО)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3" name="Объект 12"/>
          <p:cNvSpPr>
            <a:spLocks noGrp="1"/>
          </p:cNvSpPr>
          <p:nvPr>
            <p:ph idx="1"/>
          </p:nvPr>
        </p:nvSpPr>
        <p:spPr>
          <a:xfrm>
            <a:off x="3995936" y="2204864"/>
            <a:ext cx="201622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marL="82296" indent="0" algn="ctr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Задачи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(п.26.3 ФОП ДО)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4" name="Объект 12"/>
          <p:cNvSpPr txBox="1">
            <a:spLocks/>
          </p:cNvSpPr>
          <p:nvPr/>
        </p:nvSpPr>
        <p:spPr>
          <a:xfrm>
            <a:off x="6300192" y="2204864"/>
            <a:ext cx="201622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ctr">
              <a:buFont typeface="Wingdings 2"/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Принципы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(п.26.4 ФОП ДО)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326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dirty="0" smtClean="0"/>
              <a:t>Коррекционно-развивающая работа</a:t>
            </a:r>
            <a:endParaRPr lang="ru-RU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1" y="188641"/>
            <a:ext cx="1296144" cy="141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612435" y="1543932"/>
            <a:ext cx="2107595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Задачи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(п.27.4. ФОП ДО)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44325" y="2564904"/>
            <a:ext cx="1843816" cy="28083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Содержание КРР (п.28. ФОП ДО)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Диагностическая;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КРР;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Консультативная;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Информационно-просветительская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851920" y="2564904"/>
            <a:ext cx="4680520" cy="374441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Категории целевых групп: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err="1" smtClean="0">
                <a:solidFill>
                  <a:schemeClr val="tx1"/>
                </a:solidFill>
              </a:rPr>
              <a:t>Нормотипичные</a:t>
            </a:r>
            <a:r>
              <a:rPr lang="ru-RU" sz="1400" dirty="0" smtClean="0">
                <a:solidFill>
                  <a:schemeClr val="tx1"/>
                </a:solidFill>
              </a:rPr>
              <a:t> дети с нормативным кризисом развития;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Обучающиеся с особыми образовательными потребностями;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Дети и (или) семьи, находящиеся в трудной жизненной ситуации, признанные таковыми в нормативно установленном порядке;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Дети и (или) семьи, находящиеся в социально опасном положении, признанные таковыми в нормативно установленном порядке;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Обучающиеся «группы риска»: проявляющие комплекс выраженных факторов риска негативных проявлений (импульсивность, агрессивность, неустойчивая или крайне низкая (завышенная) самооценка, завышенный уровень притязаний)</a:t>
            </a:r>
          </a:p>
        </p:txBody>
      </p:sp>
      <p:sp>
        <p:nvSpPr>
          <p:cNvPr id="13" name="Объект 12"/>
          <p:cNvSpPr>
            <a:spLocks noGrp="1"/>
          </p:cNvSpPr>
          <p:nvPr>
            <p:ph idx="1"/>
          </p:nvPr>
        </p:nvSpPr>
        <p:spPr>
          <a:xfrm>
            <a:off x="4067944" y="1601977"/>
            <a:ext cx="424847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82296" indent="0" algn="ctr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Направления КРР с разными категориями целевых групп детей (п.28.6. ФОП ДО)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82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461529" y="607655"/>
            <a:ext cx="4464496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Рабочая программа воспитания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с одним вырезанным углом 2"/>
          <p:cNvSpPr/>
          <p:nvPr/>
        </p:nvSpPr>
        <p:spPr>
          <a:xfrm>
            <a:off x="1547129" y="1340768"/>
            <a:ext cx="1584712" cy="360040"/>
          </a:xfrm>
          <a:prstGeom prst="snip1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Целевой раздел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97361" y="2266712"/>
            <a:ext cx="1634480" cy="37545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 smtClean="0"/>
          </a:p>
          <a:p>
            <a:pPr algn="ctr"/>
            <a:r>
              <a:rPr lang="ru-RU" sz="1200" dirty="0" smtClean="0"/>
              <a:t>Включает:</a:t>
            </a:r>
          </a:p>
          <a:p>
            <a:pPr marL="285750" indent="-285750">
              <a:buFontTx/>
              <a:buChar char="-"/>
            </a:pPr>
            <a:r>
              <a:rPr lang="ru-RU" sz="1200" dirty="0"/>
              <a:t>ц</a:t>
            </a:r>
            <a:r>
              <a:rPr lang="ru-RU" sz="1200" dirty="0" smtClean="0"/>
              <a:t>ели и задачи воспитания;</a:t>
            </a:r>
          </a:p>
          <a:p>
            <a:pPr marL="285750" indent="-285750">
              <a:buFontTx/>
              <a:buChar char="-"/>
            </a:pPr>
            <a:r>
              <a:rPr lang="ru-RU" sz="1200" dirty="0" smtClean="0"/>
              <a:t>направления воспитания: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200" dirty="0"/>
              <a:t>п</a:t>
            </a:r>
            <a:r>
              <a:rPr lang="ru-RU" sz="1200" dirty="0" smtClean="0"/>
              <a:t>атриотическое;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200" dirty="0" smtClean="0"/>
              <a:t>духовно-нравственное;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200" dirty="0" smtClean="0"/>
              <a:t>социальное;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200" dirty="0"/>
              <a:t>п</a:t>
            </a:r>
            <a:r>
              <a:rPr lang="ru-RU" sz="1200" dirty="0" smtClean="0"/>
              <a:t>ознавательное;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200" dirty="0" smtClean="0"/>
              <a:t>Физическое и оздоровительное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200" dirty="0" smtClean="0"/>
              <a:t>Трудовое;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200" dirty="0" smtClean="0"/>
              <a:t>эстетическое</a:t>
            </a:r>
          </a:p>
          <a:p>
            <a:pPr marL="285750" indent="-285750">
              <a:buFontTx/>
              <a:buChar char="-"/>
            </a:pPr>
            <a:r>
              <a:rPr lang="ru-RU" sz="1200" dirty="0" smtClean="0"/>
              <a:t>целевые ориентиры воспитания детей</a:t>
            </a:r>
          </a:p>
          <a:p>
            <a:pPr marL="285750" indent="-285750">
              <a:buFontTx/>
              <a:buChar char="-"/>
            </a:pPr>
            <a:endParaRPr lang="ru-RU" sz="1400" dirty="0" smtClean="0"/>
          </a:p>
          <a:p>
            <a:pPr marL="285750" indent="-285750">
              <a:buFontTx/>
              <a:buChar char="-"/>
            </a:pPr>
            <a:endParaRPr lang="ru-RU" sz="1400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6633"/>
            <a:ext cx="1452818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с одним вырезанным углом 5"/>
          <p:cNvSpPr/>
          <p:nvPr/>
        </p:nvSpPr>
        <p:spPr>
          <a:xfrm>
            <a:off x="3635896" y="1340768"/>
            <a:ext cx="1800200" cy="504055"/>
          </a:xfrm>
          <a:prstGeom prst="snip1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Содержательный раздел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11012" y="2283303"/>
            <a:ext cx="1825084" cy="37444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Включает: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уклад ДОУ;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воспитывающая среда;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общности ДОУ;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задачи воспитания в образовательных областях;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формы совместной деятельности в ДОУ;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организация РППС;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социальное партнёрство</a:t>
            </a:r>
          </a:p>
        </p:txBody>
      </p:sp>
      <p:sp>
        <p:nvSpPr>
          <p:cNvPr id="9" name="Прямоугольник с одним вырезанным углом 8"/>
          <p:cNvSpPr/>
          <p:nvPr/>
        </p:nvSpPr>
        <p:spPr>
          <a:xfrm>
            <a:off x="6025925" y="1340767"/>
            <a:ext cx="1800200" cy="504055"/>
          </a:xfrm>
          <a:prstGeom prst="snip1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Организационный  раздел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13483" y="2266713"/>
            <a:ext cx="1825084" cy="37444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Включает: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кадровое обеспечение;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нормативно-методическое обеспечение;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требования к условиям работы с особыми категориями детей</a:t>
            </a:r>
          </a:p>
        </p:txBody>
      </p:sp>
    </p:spTree>
    <p:extLst>
      <p:ext uri="{BB962C8B-B14F-4D97-AF65-F5344CB8AC3E}">
        <p14:creationId xmlns:p14="http://schemas.microsoft.com/office/powerpoint/2010/main" xmlns="" val="92315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461529" y="607655"/>
            <a:ext cx="4464496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Организационный раздел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с одним вырезанным углом 2"/>
          <p:cNvSpPr/>
          <p:nvPr/>
        </p:nvSpPr>
        <p:spPr>
          <a:xfrm>
            <a:off x="1547128" y="1340768"/>
            <a:ext cx="2664832" cy="936104"/>
          </a:xfrm>
          <a:prstGeom prst="snip1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Психолого-педагогические условия реализации Программы</a:t>
            </a:r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6633"/>
            <a:ext cx="1452818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с одним вырезанным углом 5"/>
          <p:cNvSpPr/>
          <p:nvPr/>
        </p:nvSpPr>
        <p:spPr>
          <a:xfrm>
            <a:off x="5220072" y="2636912"/>
            <a:ext cx="2592288" cy="864096"/>
          </a:xfrm>
          <a:prstGeom prst="snip1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Кадровые условия реализации Программы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с одним вырезанным углом 8"/>
          <p:cNvSpPr/>
          <p:nvPr/>
        </p:nvSpPr>
        <p:spPr>
          <a:xfrm>
            <a:off x="5220072" y="1340768"/>
            <a:ext cx="2592288" cy="936104"/>
          </a:xfrm>
          <a:prstGeom prst="snip1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Перечень литературных, музыкальных, художественных, анимационных произведений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с одним вырезанным углом 10"/>
          <p:cNvSpPr/>
          <p:nvPr/>
        </p:nvSpPr>
        <p:spPr>
          <a:xfrm>
            <a:off x="1597165" y="2636912"/>
            <a:ext cx="2614795" cy="1224136"/>
          </a:xfrm>
          <a:prstGeom prst="snip1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Особенности организации развивающей предметно-пространственной среды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с одним вырезанным углом 11"/>
          <p:cNvSpPr/>
          <p:nvPr/>
        </p:nvSpPr>
        <p:spPr>
          <a:xfrm>
            <a:off x="1636631" y="4221088"/>
            <a:ext cx="2614795" cy="1224136"/>
          </a:xfrm>
          <a:prstGeom prst="snip1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Материально-техническое обеспечение программы, обеспеченность методическими материалами и средствами обучения и воспитания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с одним вырезанным углом 12"/>
          <p:cNvSpPr/>
          <p:nvPr/>
        </p:nvSpPr>
        <p:spPr>
          <a:xfrm>
            <a:off x="5220072" y="3811234"/>
            <a:ext cx="2614795" cy="819708"/>
          </a:xfrm>
          <a:prstGeom prst="snip1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Режим и распорядок дня в дошкольных группах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с одним вырезанным углом 13"/>
          <p:cNvSpPr/>
          <p:nvPr/>
        </p:nvSpPr>
        <p:spPr>
          <a:xfrm>
            <a:off x="5226535" y="4941168"/>
            <a:ext cx="2614795" cy="819708"/>
          </a:xfrm>
          <a:prstGeom prst="snip1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Календарный план воспитательной работы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279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Режим дня 1-я младшая группа</a:t>
            </a:r>
            <a:br>
              <a:rPr lang="ru-RU" sz="2000" dirty="0" smtClean="0"/>
            </a:br>
            <a:r>
              <a:rPr lang="ru-RU" sz="2000" dirty="0" smtClean="0"/>
              <a:t>Режим дня устанавливается с учётом требований СанПиН 1.2.3685-21</a:t>
            </a:r>
            <a:br>
              <a:rPr lang="ru-RU" sz="2000" dirty="0" smtClean="0"/>
            </a:br>
            <a:r>
              <a:rPr lang="ru-RU" sz="2000" dirty="0" smtClean="0"/>
              <a:t>Режим питания регулируется требованиями СанПиН 2.3/2.4 3590-20</a:t>
            </a:r>
            <a:endParaRPr lang="ru-RU" sz="20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085040" y="1447798"/>
          <a:ext cx="4199470" cy="4800604"/>
        </p:xfrm>
        <a:graphic>
          <a:graphicData uri="http://schemas.openxmlformats.org/drawingml/2006/table">
            <a:tbl>
              <a:tblPr/>
              <a:tblGrid>
                <a:gridCol w="3564784"/>
                <a:gridCol w="634686"/>
              </a:tblGrid>
              <a:tr h="14547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ХОЛОДНЫЙ ПЕРИОД ГОДА (СЕНТЯБРЬ-МАЙ)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437" marR="47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54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Утренний приём, осмотр, игры, общение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437" marR="47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07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00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- 08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437" marR="47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4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Утренняя гимнастика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437" marR="47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08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- 08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437" marR="47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4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Подготовка к завтраку, игры, подготовка к образовательной деятельности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437" marR="47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08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- 08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437" marR="47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4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Завтрак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437" marR="47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08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- 09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00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437" marR="47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9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Образовательная деятельность, развивающие групповые образовательные ситуации на игровой основе (НОД)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437" marR="47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09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00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- 09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437" marR="47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4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Второй завтрак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437" marR="47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09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- 09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437" marR="47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4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Игры, подготовка к прогулке, прогулка (игры, наблюдения, труд)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437" marR="47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09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- 11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437" marR="47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4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Возвращение с прогулки, игры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437" marR="47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- 11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437" marR="47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4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Подготовка к обеду, обед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437" marR="47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- 11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437" marR="47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4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Подготовка ко сну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437" marR="47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- 12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00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437" marR="47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4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Дневной сон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437" marR="47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00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- 15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00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437" marR="47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4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Постепенный подъём, воздушно-водные процедуры, игровой массаж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437" marR="47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00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- 15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437" marR="47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4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Подготовка к полднику, полдник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437" marR="47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- 15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437" marR="47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9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Игры, досуги, совместная деятельность с детьми, самостоятельная деятельность по интересам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437" marR="47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- 16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00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437" marR="47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4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Подготовка к прогулке, прогулка, игры, уход детей домой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437" marR="47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00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- 18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00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437" marR="47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47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ТЁПЛЫЙ ПЕРИОД ГОДА (ИЮНЬ-АВГУСТ)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437" marR="47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09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Утренний приём, осмотр, игры, утренняя гимнастика на участке детского сада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437" marR="47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07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00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- 08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00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437" marR="47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4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Подготовка к завтраку, завтрак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437" marR="47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08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00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- 08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437" marR="47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9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Игры, подготовка к прогулке, образовательной деятельности и выход на прогулку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437" marR="47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08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- 09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00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437" marR="47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9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Игры, наблюдения, воздушные, солнечные процедуры, образовательная деятельность (на участке)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437" marR="47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09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00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- 11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437" marR="47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4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Возвращение с прогулки, водные процедуры, игры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437" marR="47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- 11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437" marR="47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4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Подготовка к обеду, обед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437" marR="47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- 12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00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437" marR="47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4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Подготовка ко сну, дневной сон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437" marR="47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00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- 15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00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437" marR="47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4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Постепенный подъём, оздоровительная гимнастика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437" marR="47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00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- 15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437" marR="47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4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Подготовка к полднику, полдник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437" marR="47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- 15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437" marR="47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4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Игры, подготовка к прогулке, выход на прогулку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437" marR="47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- 16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00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437" marR="47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4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Игры, досуг, наблюдение на участке, уход детей домой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437" marR="47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r>
                        <a:rPr lang="ru-RU" sz="8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00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- 18</a:t>
                      </a:r>
                      <a:r>
                        <a:rPr lang="ru-RU" sz="8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00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437" marR="47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Режим дня 2-я младшая группа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144665" y="1447802"/>
          <a:ext cx="4080220" cy="4800596"/>
        </p:xfrm>
        <a:graphic>
          <a:graphicData uri="http://schemas.openxmlformats.org/drawingml/2006/table">
            <a:tbl>
              <a:tblPr/>
              <a:tblGrid>
                <a:gridCol w="3490632"/>
                <a:gridCol w="589588"/>
              </a:tblGrid>
              <a:tr h="14119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ХОЛОДНЫЙ ПЕРИОД ГОДА (СЕНТЯБРЬ-МАЙ)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1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Утренний приём, осмотр, игры, общение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07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00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- 08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00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Утренняя гимнастика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08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00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- 08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Подготовка к завтраку, игры, подготовка к образовательной деятельности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08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- 08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Завтрак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08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- 09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00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3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Образовательная деятельность, развивающие групповые образовательные ситуации на игровой основе (НОД)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09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00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- 09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Второй завтрак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09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- 09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Игры, подготовка к прогулке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09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- 10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Прогулка (игры, наблюдения, труд)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- 12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00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Возвращение с прогулки, игры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00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- 12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Подготовка к обеду, обед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- 12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Подготовка ко сну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- 12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Дневной сон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- 15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00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Постепенный подъём, воздушно-водные процедуры, игровой массаж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00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- 15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Подготовка к полднику, полдник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- 15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3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Игры, досуги, совместная деятельность с детьми, самостоятельная деятельность по интересам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- 16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00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Подготовка к прогулке, прогулка, игры, уход детей домой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00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- 18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00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9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ТЁПЛЫЙ ПЕРИОД ГОДА (ИЮНЬ-АВГУСТ)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23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Утренний приём, осмотр, игры, утренняя гимнастика на участке детского сада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07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00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- 08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Подготовка к завтраку, завтрак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08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- 08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3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Игры, подготовка к прогулке, образовательной деятельности и выход на прогулку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08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- 09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00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3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Игры, наблюдения, воздушные, солнечные процедуры, образовательная деятельность (на участке)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09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00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- 11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Возвращение с прогулки, водные процедуры, игры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- 11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Подготовка к обеду, обед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- 12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Подготовка ко сну, дневной сон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- 15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Постепенный подъём, оздоровительная гимнастика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- 15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Подготовка к полднику, полдник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- 16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00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Игры, подготовка к прогулке, выход на прогулку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00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- 16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Игры, досуг, наблюдение на участке, уход детей домой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r>
                        <a:rPr lang="ru-RU" sz="8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- 18</a:t>
                      </a:r>
                      <a:r>
                        <a:rPr lang="ru-RU" sz="8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00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Режим дня средняя группа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144665" y="1447802"/>
          <a:ext cx="4080220" cy="4800596"/>
        </p:xfrm>
        <a:graphic>
          <a:graphicData uri="http://schemas.openxmlformats.org/drawingml/2006/table">
            <a:tbl>
              <a:tblPr/>
              <a:tblGrid>
                <a:gridCol w="3490632"/>
                <a:gridCol w="589588"/>
              </a:tblGrid>
              <a:tr h="14119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ХОЛОДНЫЙ ПЕРИОД ГОДА (СЕНТЯБРЬ-МАЙ)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1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Утренний приём, осмотр, игры, общение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07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00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- 07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Утренняя гимнастика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07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- 08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00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Подготовка к завтраку, игры, подготовка к образовательной деятельности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08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00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- 08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Завтрак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08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- 09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00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3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Образовательная деятельность, развивающие групповые образовательные ситуации на игровой основе (НОД)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09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00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- 09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Второй завтрак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09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- 10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00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Игры, подготовка к прогулке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00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- 10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Прогулка (игры, наблюдения, труд)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- 12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Возвращение с прогулки, игры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- 12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Подготовка к обеду, обед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- 12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Подготовка ко сну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- 13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00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Дневной сон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00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- 15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00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Постепенный подъём, воздушно-водные процедуры, игровой массаж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00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- 15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Подготовка к полднику, полдник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- 15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3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Игры, досуги, совместная деятельность с детьми, самостоятельная деятельность по интересам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- 16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00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Подготовка к прогулке, прогулка, игры, уход детей домой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00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- 18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00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9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ТЁПЛЫЙ ПЕРИОД ГОДА (ИЮНЬ-АВГУСТ)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23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Утренний приём, осмотр, игры, утренняя гимнастика на участке детского сада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07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00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- 08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Подготовка к завтраку, завтрак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08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- 08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3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Игры, подготовка к прогулке, образовательной деятельности и выход на прогулку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08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- 09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00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3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Игры, наблюдения, воздушные, солнечные процедуры, образовательная деятельность (на участке)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09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00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- 12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00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Возвращение с прогулки, водные процедуры, игры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00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- 12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Подготовка к обеду, обед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- 12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Подготовка ко сну, дневной сон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- 15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Постепенный подъём, оздоровительная гимнастика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- 15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Подготовка к полднику, полдник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- 16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05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Игры, подготовка к прогулке, выход на прогулку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05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- 16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Игры, досуг, наблюдение на участке, уход детей домой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r>
                        <a:rPr lang="ru-RU" sz="8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- 18</a:t>
                      </a:r>
                      <a:r>
                        <a:rPr lang="ru-RU" sz="8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00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Режим дня старшая группа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144665" y="1447802"/>
          <a:ext cx="4080220" cy="4800596"/>
        </p:xfrm>
        <a:graphic>
          <a:graphicData uri="http://schemas.openxmlformats.org/drawingml/2006/table">
            <a:tbl>
              <a:tblPr/>
              <a:tblGrid>
                <a:gridCol w="3490632"/>
                <a:gridCol w="589588"/>
              </a:tblGrid>
              <a:tr h="14119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ХОЛОДНЫЙ ПЕРИОД ГОДА (СЕНТЯБРЬ-МАЙ)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1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Утренний приём, осмотр, игры, общение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07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00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- 08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Утренняя гимнастика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08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- 08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Подготовка к завтраку, игры, подготовка к образовательной деятельности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08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- 09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00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Завтрак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09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00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- 09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3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Образовательная деятельность, развивающие групповые образовательные ситуации на игровой основе (НОД)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09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- 10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Второй завтрак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- 10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Игры, подготовка к прогулке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- 10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55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Прогулка (игры, наблюдения, труд)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55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- 12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Возвращение с прогулки, игры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- 12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Подготовка к обеду, обед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- 12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Подготовка ко сну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- 13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00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Дневной сон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00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- 15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00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Постепенный подъём, воздушно-водные процедуры, игровой массаж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00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- 15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Подготовка к полднику, полдник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- 15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3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Образовательная деятельность, развивающие групповые образовательные ситуации на игровой основе (НОД)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- 15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55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Подготовка к прогулке, прогулка, игры, уход детей домой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00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- 18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00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9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ТЁПЛЫЙ ПЕРИОД ГОДА (ИЮНЬ-АВГУСТ)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23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Утренний приём, осмотр, игры, утренняя гимнастика на участке детского сада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07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00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- 08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Подготовка к завтраку, завтрак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08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- 09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00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3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Игры, подготовка к прогулке, образовательной деятельности и выход на прогулку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09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00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- 09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3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Игры, наблюдения, воздушные, солнечные процедуры, образовательная деятельность (на участке)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09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- 12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Возвращение с прогулки, водные процедуры, игры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- 12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Подготовка к обеду, обед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- 13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00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Подготовка ко сну, дневной сон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00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- 15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Постепенный подъём, оздоровительная гимнастика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- 15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Подготовка к полднику, полдник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- 16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05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Игры, подготовка к прогулке, выход на прогулку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05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- 16</a:t>
                      </a:r>
                      <a:r>
                        <a:rPr lang="ru-RU" sz="800" baseline="300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Игры, досуг, наблюдение на участке, уход детей домой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r>
                        <a:rPr lang="ru-RU" sz="8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- 18</a:t>
                      </a:r>
                      <a:r>
                        <a:rPr lang="ru-RU" sz="8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00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42" marR="46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Режим дня подготовительная группа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949572" y="1403223"/>
          <a:ext cx="4470405" cy="4889754"/>
        </p:xfrm>
        <a:graphic>
          <a:graphicData uri="http://schemas.openxmlformats.org/drawingml/2006/table">
            <a:tbl>
              <a:tblPr/>
              <a:tblGrid>
                <a:gridCol w="3794771"/>
                <a:gridCol w="675634"/>
              </a:tblGrid>
              <a:tr h="15485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ХОЛОДНЫЙ ПЕРИОД ГОДА (СЕНТЯБРЬ-МАЙ)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497" marR="50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4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Утренний приём, осмотр, игры, общение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497" marR="50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07</a:t>
                      </a:r>
                      <a:r>
                        <a:rPr lang="ru-RU" sz="900" baseline="30000">
                          <a:latin typeface="Times New Roman"/>
                          <a:ea typeface="Times New Roman"/>
                          <a:cs typeface="Times New Roman"/>
                        </a:rPr>
                        <a:t>00</a:t>
                      </a: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- 08</a:t>
                      </a:r>
                      <a:r>
                        <a:rPr lang="ru-RU" sz="900" baseline="3000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497" marR="50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Утренняя гимнастика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497" marR="50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08</a:t>
                      </a:r>
                      <a:r>
                        <a:rPr lang="ru-RU" sz="900" baseline="3000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- 08</a:t>
                      </a:r>
                      <a:r>
                        <a:rPr lang="ru-RU" sz="900" baseline="3000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497" marR="50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Подготовка к завтраку, игры, подготовка к образовательной деятельности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497" marR="50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08</a:t>
                      </a:r>
                      <a:r>
                        <a:rPr lang="ru-RU" sz="900" baseline="3000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- 09</a:t>
                      </a:r>
                      <a:r>
                        <a:rPr lang="ru-RU" sz="900" baseline="30000">
                          <a:latin typeface="Times New Roman"/>
                          <a:ea typeface="Times New Roman"/>
                          <a:cs typeface="Times New Roman"/>
                        </a:rPr>
                        <a:t>00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497" marR="50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Завтрак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497" marR="50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09</a:t>
                      </a:r>
                      <a:r>
                        <a:rPr lang="ru-RU" sz="900" baseline="30000">
                          <a:latin typeface="Times New Roman"/>
                          <a:ea typeface="Times New Roman"/>
                          <a:cs typeface="Times New Roman"/>
                        </a:rPr>
                        <a:t>00</a:t>
                      </a: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- 09</a:t>
                      </a:r>
                      <a:r>
                        <a:rPr lang="ru-RU" sz="900" baseline="300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497" marR="50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7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Образовательная деятельность, развивающие групповые образовательные ситуации на игровой основе (НОД)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497" marR="50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09</a:t>
                      </a:r>
                      <a:r>
                        <a:rPr lang="ru-RU" sz="900" baseline="300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- 11</a:t>
                      </a:r>
                      <a:r>
                        <a:rPr lang="ru-RU" sz="900" baseline="30000">
                          <a:latin typeface="Times New Roman"/>
                          <a:ea typeface="Times New Roman"/>
                          <a:cs typeface="Times New Roman"/>
                        </a:rPr>
                        <a:t>05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497" marR="50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Второй завтрак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497" marR="50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ru-RU" sz="900" baseline="3000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- 10</a:t>
                      </a:r>
                      <a:r>
                        <a:rPr lang="ru-RU" sz="900" baseline="30000"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497" marR="50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Игры, подготовка к прогулке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497" marR="50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ru-RU" sz="900" baseline="30000"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- 11</a:t>
                      </a:r>
                      <a:r>
                        <a:rPr lang="ru-RU" sz="900" baseline="300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497" marR="50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Прогулка (игры, наблюдения, труд)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497" marR="50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r>
                        <a:rPr lang="ru-RU" sz="900" baseline="300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- 12</a:t>
                      </a:r>
                      <a:r>
                        <a:rPr lang="ru-RU" sz="900" baseline="3000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497" marR="50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Возвращение с прогулки, игры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497" marR="50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r>
                        <a:rPr lang="ru-RU" sz="900" baseline="3000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- 12</a:t>
                      </a:r>
                      <a:r>
                        <a:rPr lang="ru-RU" sz="900" baseline="3000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497" marR="50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Подготовка к обеду, обед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497" marR="50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r>
                        <a:rPr lang="ru-RU" sz="900" baseline="3000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- 13</a:t>
                      </a:r>
                      <a:r>
                        <a:rPr lang="ru-RU" sz="900" baseline="30000">
                          <a:latin typeface="Times New Roman"/>
                          <a:ea typeface="Times New Roman"/>
                          <a:cs typeface="Times New Roman"/>
                        </a:rPr>
                        <a:t>00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497" marR="50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Подготовка ко сну, дневной сон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497" marR="50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r>
                        <a:rPr lang="ru-RU" sz="900" baseline="30000">
                          <a:latin typeface="Times New Roman"/>
                          <a:ea typeface="Times New Roman"/>
                          <a:cs typeface="Times New Roman"/>
                        </a:rPr>
                        <a:t>00</a:t>
                      </a: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- 15</a:t>
                      </a:r>
                      <a:r>
                        <a:rPr lang="ru-RU" sz="900" baseline="300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497" marR="50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Постепенный подъём, воздушно-водные процедуры, игровой массаж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497" marR="50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r>
                        <a:rPr lang="ru-RU" sz="900" baseline="300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- 15</a:t>
                      </a:r>
                      <a:r>
                        <a:rPr lang="ru-RU" sz="900" baseline="3000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497" marR="50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Подготовка к полднику, полдник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497" marR="50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r>
                        <a:rPr lang="ru-RU" sz="900" baseline="3000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- 15</a:t>
                      </a:r>
                      <a:r>
                        <a:rPr lang="ru-RU" sz="900" baseline="3000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497" marR="50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Подготовка к прогулке, прогулка, игры, уход детей домой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497" marR="50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r>
                        <a:rPr lang="ru-RU" sz="900" baseline="3000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- 18</a:t>
                      </a:r>
                      <a:r>
                        <a:rPr lang="ru-RU" sz="900" baseline="30000">
                          <a:latin typeface="Times New Roman"/>
                          <a:ea typeface="Times New Roman"/>
                          <a:cs typeface="Times New Roman"/>
                        </a:rPr>
                        <a:t>00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497" marR="50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85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ТЁПЛЫЙ ПЕРИОД ГОДА (ИЮНЬ-АВГУСТ)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497" marR="50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97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Утренний приём, осмотр, игры, утренняя гимнастика на участке детского сада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497" marR="50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07</a:t>
                      </a:r>
                      <a:r>
                        <a:rPr lang="ru-RU" sz="900" baseline="30000">
                          <a:latin typeface="Times New Roman"/>
                          <a:ea typeface="Times New Roman"/>
                          <a:cs typeface="Times New Roman"/>
                        </a:rPr>
                        <a:t>00</a:t>
                      </a: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- 08</a:t>
                      </a:r>
                      <a:r>
                        <a:rPr lang="ru-RU" sz="900" baseline="3000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497" marR="50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Подготовка к завтраку, завтрак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497" marR="50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08</a:t>
                      </a:r>
                      <a:r>
                        <a:rPr lang="ru-RU" sz="900" baseline="3000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- 09</a:t>
                      </a:r>
                      <a:r>
                        <a:rPr lang="ru-RU" sz="900" baseline="30000">
                          <a:latin typeface="Times New Roman"/>
                          <a:ea typeface="Times New Roman"/>
                          <a:cs typeface="Times New Roman"/>
                        </a:rPr>
                        <a:t>00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497" marR="50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7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Игры, подготовка к прогулке, образовательной деятельности и выход на прогулку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497" marR="50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09</a:t>
                      </a:r>
                      <a:r>
                        <a:rPr lang="ru-RU" sz="900" baseline="30000">
                          <a:latin typeface="Times New Roman"/>
                          <a:ea typeface="Times New Roman"/>
                          <a:cs typeface="Times New Roman"/>
                        </a:rPr>
                        <a:t>00</a:t>
                      </a: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- 09</a:t>
                      </a:r>
                      <a:r>
                        <a:rPr lang="ru-RU" sz="900" baseline="300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497" marR="50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7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Игры, наблюдения, воздушные, солнечные процедуры, образовательная деятельность (на участке)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497" marR="50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09</a:t>
                      </a:r>
                      <a:r>
                        <a:rPr lang="ru-RU" sz="900" baseline="300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- 12</a:t>
                      </a:r>
                      <a:r>
                        <a:rPr lang="ru-RU" sz="900" baseline="300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497" marR="50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Возвращение с прогулки, водные процедуры, игры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497" marR="50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r>
                        <a:rPr lang="ru-RU" sz="900" baseline="300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- 12</a:t>
                      </a:r>
                      <a:r>
                        <a:rPr lang="ru-RU" sz="900" baseline="30000"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497" marR="50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Подготовка к обеду, обед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497" marR="50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r>
                        <a:rPr lang="ru-RU" sz="900" baseline="30000"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- 13</a:t>
                      </a:r>
                      <a:r>
                        <a:rPr lang="ru-RU" sz="900" baseline="30000">
                          <a:latin typeface="Times New Roman"/>
                          <a:ea typeface="Times New Roman"/>
                          <a:cs typeface="Times New Roman"/>
                        </a:rPr>
                        <a:t>00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497" marR="50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Подготовка ко сну, дневной сон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497" marR="50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r>
                        <a:rPr lang="ru-RU" sz="900" baseline="30000">
                          <a:latin typeface="Times New Roman"/>
                          <a:ea typeface="Times New Roman"/>
                          <a:cs typeface="Times New Roman"/>
                        </a:rPr>
                        <a:t>00</a:t>
                      </a: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- 15</a:t>
                      </a:r>
                      <a:r>
                        <a:rPr lang="ru-RU" sz="900" baseline="3000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497" marR="50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Постепенный подъём, оздоровительная гимнастика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497" marR="50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r>
                        <a:rPr lang="ru-RU" sz="900" baseline="3000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- 15</a:t>
                      </a:r>
                      <a:r>
                        <a:rPr lang="ru-RU" sz="900" baseline="30000"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497" marR="50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Подготовка к полднику, полдник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497" marR="50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r>
                        <a:rPr lang="ru-RU" sz="900" baseline="30000"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- 16</a:t>
                      </a:r>
                      <a:r>
                        <a:rPr lang="ru-RU" sz="900" baseline="30000">
                          <a:latin typeface="Times New Roman"/>
                          <a:ea typeface="Times New Roman"/>
                          <a:cs typeface="Times New Roman"/>
                        </a:rPr>
                        <a:t>05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497" marR="50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Игры, подготовка к прогулке, выход на прогулку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497" marR="50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r>
                        <a:rPr lang="ru-RU" sz="900" baseline="30000">
                          <a:latin typeface="Times New Roman"/>
                          <a:ea typeface="Times New Roman"/>
                          <a:cs typeface="Times New Roman"/>
                        </a:rPr>
                        <a:t>05</a:t>
                      </a: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- 16</a:t>
                      </a:r>
                      <a:r>
                        <a:rPr lang="ru-RU" sz="900" baseline="300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497" marR="50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Игры, досуг, наблюдение на участке, уход детей домой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497" marR="50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r>
                        <a:rPr lang="ru-RU" sz="9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- 18</a:t>
                      </a:r>
                      <a:r>
                        <a:rPr lang="ru-RU" sz="9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00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497" marR="50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dirty="0" smtClean="0"/>
              <a:t>Программа позволяет реализовать основополагающие функции:</a:t>
            </a:r>
            <a:endParaRPr lang="ru-RU" sz="1600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96646" indent="-514350">
              <a:buFont typeface="+mj-lt"/>
              <a:buAutoNum type="arabicPeriod"/>
            </a:pPr>
            <a:r>
              <a:rPr lang="ru-RU" dirty="0" smtClean="0"/>
              <a:t>Обучение и воспитание ребёнка дошкольного возраста как гражданина Российской Федерации, формирование основ его гражданской и культурной идентичности на соответствующем его возрасту содержании доступными средствами.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smtClean="0"/>
              <a:t>Создание единого ядра дошкольного образования (далее - ДО), ориентированного на приобщение детей к традиционным духовно-нравственным и социокультурным ценностям российского народа, воспитание подрастающего поколения как знающего и уважающего историю и культуру своей семьи, большой и малой Родины.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smtClean="0"/>
              <a:t>Создание единого федерального образовательного пространства воспитания и обучения детей от рождения до поступления в общеобразовательную организацию, обеспечивающее ребёнку и его родителям (законным представителям) равные, качественные условия ДО, вне зависимости от места проживания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175577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7029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dirty="0" smtClean="0"/>
              <a:t>Программа состоит из:</a:t>
            </a:r>
            <a:endParaRPr lang="ru-RU" sz="1600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979712" y="2276872"/>
            <a:ext cx="2376264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Обязательная (инвариантная) часть (не менее 60%)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82296" indent="0" algn="ctr">
              <a:buNone/>
            </a:pPr>
            <a:r>
              <a:rPr lang="ru-RU" dirty="0" smtClean="0"/>
              <a:t>Обеспечивает физическое и психическое развитие детей в различных видах деятельности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860032" y="2852936"/>
            <a:ext cx="2880320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Часть, формируемая участниками образовательных отношений (не более 40%)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937" y="476672"/>
            <a:ext cx="175577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5548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461529" y="607655"/>
            <a:ext cx="4464496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Структура ОП ДО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с одним вырезанным углом 2"/>
          <p:cNvSpPr/>
          <p:nvPr/>
        </p:nvSpPr>
        <p:spPr>
          <a:xfrm>
            <a:off x="1547129" y="1340768"/>
            <a:ext cx="1584712" cy="360040"/>
          </a:xfrm>
          <a:prstGeom prst="snip1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Целевой раздел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97361" y="2276872"/>
            <a:ext cx="1634480" cy="37444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Включает: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цели, задачи, принципы ФОП;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планируемые результаты освоения ФОП в разные периоды детства;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подходы к педагогической диагностике достижения планируемых результатов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6633"/>
            <a:ext cx="1452818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с одним вырезанным углом 5"/>
          <p:cNvSpPr/>
          <p:nvPr/>
        </p:nvSpPr>
        <p:spPr>
          <a:xfrm>
            <a:off x="3635896" y="1340768"/>
            <a:ext cx="1800200" cy="504055"/>
          </a:xfrm>
          <a:prstGeom prst="snip1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Содержательный раздел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11012" y="2283303"/>
            <a:ext cx="1825084" cy="37444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Включает: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задачи и содержание образовательной деятельности по образовательным областям во всех возрастных группах;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направления и задачи КРР;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рабочую программу воспитания;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иные материалы</a:t>
            </a:r>
          </a:p>
        </p:txBody>
      </p:sp>
      <p:sp>
        <p:nvSpPr>
          <p:cNvPr id="9" name="Прямоугольник с одним вырезанным углом 8"/>
          <p:cNvSpPr/>
          <p:nvPr/>
        </p:nvSpPr>
        <p:spPr>
          <a:xfrm>
            <a:off x="6025925" y="1340767"/>
            <a:ext cx="1800200" cy="504055"/>
          </a:xfrm>
          <a:prstGeom prst="snip1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Организационный  раздел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13483" y="2266713"/>
            <a:ext cx="1825084" cy="37444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Включает: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психолого-педагогические, кадровые условия, МТО;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примерный режим дня;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примерный перечень произведений искусства;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примерный календарный план воспитательной работы</a:t>
            </a:r>
          </a:p>
        </p:txBody>
      </p:sp>
    </p:spTree>
    <p:extLst>
      <p:ext uri="{BB962C8B-B14F-4D97-AF65-F5344CB8AC3E}">
        <p14:creationId xmlns:p14="http://schemas.microsoft.com/office/powerpoint/2010/main" xmlns="" val="46704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dirty="0" smtClean="0"/>
              <a:t>Целевой раздел</a:t>
            </a:r>
            <a:endParaRPr lang="ru-RU" sz="1600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82296" indent="0">
              <a:buNone/>
            </a:pPr>
            <a:r>
              <a:rPr lang="ru-RU" dirty="0" smtClean="0"/>
              <a:t>Цель Программы – разносторонне развитие ребёнка в период дошкольного детства с учётом возрастных и  индивидуальных особенностей на основе духовно-нравственных ценностей российского народа, исторических и национально-культурных традиций (п.41.1. ФОП ДО).</a:t>
            </a:r>
          </a:p>
          <a:p>
            <a:pPr marL="82296" indent="0">
              <a:buNone/>
            </a:pPr>
            <a:r>
              <a:rPr lang="ru-RU" dirty="0" smtClean="0"/>
              <a:t>Задачи разработаны на основе ФГОС ДО (п.1.6. ФГОС ДО), уточнены и расширены в ФОП ДО</a:t>
            </a:r>
          </a:p>
          <a:p>
            <a:pPr marL="82296" indent="0" algn="ctr">
              <a:buNone/>
            </a:pPr>
            <a:r>
              <a:rPr lang="ru-RU" dirty="0" smtClean="0"/>
              <a:t>Новые задачи (п.14.2. ФОП ДО)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обеспечение единых для РФ содержания ДО и планируемых результатов, освоения образовательной программы ДО;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приобщение детей к базовым ценностям российского народа – жизнь, достоинство, права и свободы человека, патриотизм, гражданственность, высокие нравственные идеалы, крепкая семья, созидательный труд, приоритет духовного над материальным, гуманизм, милосердие, справедливость, коллективизм, взаимопомощь и взаимоуважение, историческая память и преемственность поколений, единство народов России; создание условий для формирования ценностного отношения к окружающему миру, становление опыта действий и поступков на основе осмысления ценностей;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построение (структурирование) содержания образовательной деятельности на основе учёта возрастных и индивидуальных особенностей развития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1"/>
            <a:ext cx="1518855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3541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dirty="0" smtClean="0"/>
              <a:t>Планируемые результаты освоения программы</a:t>
            </a:r>
            <a:endParaRPr lang="ru-RU" sz="1600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ru-RU" sz="1400" dirty="0" smtClean="0"/>
              <a:t>представляют собой возрастные характеристики возможных достижений ребёнка дошкольного возраста на разных возрастных этапах и к завершению ДО</a:t>
            </a:r>
          </a:p>
          <a:p>
            <a:pPr marL="82296" indent="0" algn="ctr">
              <a:buNone/>
            </a:pPr>
            <a:endParaRPr lang="ru-RU" sz="14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1"/>
            <a:ext cx="1518855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475656" y="2132856"/>
            <a:ext cx="1843817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 1 году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(п. 15.1.ФОП)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652486" y="2132856"/>
            <a:ext cx="163959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 3 годам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(п.15.2. ФОП)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626968" y="2135521"/>
            <a:ext cx="1825352" cy="9117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 4 годам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(п.15.3.1. ФОП)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75657" y="3501008"/>
            <a:ext cx="184381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 5 годам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(п.15.3.2. ФОП)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663604" y="3503139"/>
            <a:ext cx="1628475" cy="9122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 6 годам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(п.15.3.3)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652062" y="3501008"/>
            <a:ext cx="244833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На этапе завершения освоения программы (к концу дошкольного возраста) (п.15.4. ФОП)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891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dirty="0" smtClean="0"/>
              <a:t>Педагогическая диагностика достижений планируемых результатов</a:t>
            </a:r>
            <a:endParaRPr lang="ru-RU" sz="1600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82296" indent="0">
              <a:buNone/>
            </a:pPr>
            <a:r>
              <a:rPr lang="ru-RU" dirty="0" smtClean="0"/>
              <a:t>направлена на изучение </a:t>
            </a:r>
            <a:r>
              <a:rPr lang="ru-RU" dirty="0" err="1" smtClean="0"/>
              <a:t>деятельностных</a:t>
            </a:r>
            <a:r>
              <a:rPr lang="ru-RU" dirty="0" smtClean="0"/>
              <a:t> умений ребёнка, его интересов, предпочтений, склонностей, личностных особенностей, способов взаимодействия со взрослыми и сверстниками, получения информации о динамике возрастного развития ребёнка и успешности освоения им Программы.</a:t>
            </a:r>
          </a:p>
          <a:p>
            <a:pPr marL="82296" indent="0">
              <a:buNone/>
            </a:pPr>
            <a:r>
              <a:rPr lang="ru-RU" dirty="0" smtClean="0"/>
              <a:t>Результаты педагогической диагностики (мониторинга) могут использоваться исключительно для решения следующих образовательных задач: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smtClean="0"/>
              <a:t>индивидуализации образования (в том числе поддержки ребёнка, построения его образовательной траектории или профессиональной коррекции особенностей его развития);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smtClean="0"/>
              <a:t>оптимизации работы с группой детей.</a:t>
            </a:r>
          </a:p>
          <a:p>
            <a:pPr marL="82296" indent="0">
              <a:buNone/>
            </a:pPr>
            <a:r>
              <a:rPr lang="ru-RU" dirty="0" smtClean="0"/>
              <a:t>Диагностика уровня индивидуального развития детей проводится 2 раза в год: в начале учебного года (сентябрь) и в конце учебного года (май) на основе: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1"/>
            <a:ext cx="1518855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0192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dirty="0" smtClean="0"/>
              <a:t>Содержательный раздел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endParaRPr lang="ru-RU" dirty="0" smtClean="0"/>
          </a:p>
          <a:p>
            <a:pPr marL="82296" indent="0">
              <a:buNone/>
            </a:pPr>
            <a:endParaRPr lang="ru-RU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1" y="188641"/>
            <a:ext cx="1386780" cy="1512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694432" y="1687240"/>
            <a:ext cx="2592288" cy="11304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Задачи и содержание деятельности по каждой из образовательных областей для всех возрастных групп обучающихся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694432" y="3068960"/>
            <a:ext cx="259228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Вариативные формы, способы, методы и средства реализации программы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94432" y="4293096"/>
            <a:ext cx="251752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Особенности образовательной деятельности разных видов и культурных практик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52004" y="1700808"/>
            <a:ext cx="263581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Взаимодействие педагогического коллектива с семьями обучающихся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78822" y="2817664"/>
            <a:ext cx="263581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Способы поддержки детской инициативы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83580" y="4010961"/>
            <a:ext cx="263581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Направления и задачи коррекционно-развивающей работы (далее - КРР)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283580" y="5207496"/>
            <a:ext cx="2631054" cy="52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Рабочая программа воспитания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12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315</TotalTime>
  <Words>3328</Words>
  <Application>Microsoft Office PowerPoint</Application>
  <PresentationFormat>Экран (4:3)</PresentationFormat>
  <Paragraphs>572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Солнцестояние</vt:lpstr>
      <vt:lpstr>Слайд 1</vt:lpstr>
      <vt:lpstr>Образовательная программа дошкольного образовательного учреждения – локальный нормативный акт, определяющий содержание дошкольного образования в дошкольном образовательном учреждении</vt:lpstr>
      <vt:lpstr>Программа позволяет реализовать основополагающие функции:</vt:lpstr>
      <vt:lpstr>Программа состоит из:</vt:lpstr>
      <vt:lpstr>Слайд 5</vt:lpstr>
      <vt:lpstr>Целевой раздел</vt:lpstr>
      <vt:lpstr>Планируемые результаты освоения программы</vt:lpstr>
      <vt:lpstr>Педагогическая диагностика достижений планируемых результатов</vt:lpstr>
      <vt:lpstr>Содержательный раздел</vt:lpstr>
      <vt:lpstr>Образовательные области</vt:lpstr>
      <vt:lpstr>Социально-коммуникативное развитие </vt:lpstr>
      <vt:lpstr>Познавательное  развитие </vt:lpstr>
      <vt:lpstr>Речевое  развитие </vt:lpstr>
      <vt:lpstr>Художественно-эстетическое  развитие </vt:lpstr>
      <vt:lpstr>Физическое   развитие </vt:lpstr>
      <vt:lpstr>Вариативные формы, способы, методы и средства реализации Программы (п. 23. ФОП ДО)</vt:lpstr>
      <vt:lpstr>Особенности образовательной деятельности разных видов и культурных практик</vt:lpstr>
      <vt:lpstr>Виды деятельности детей</vt:lpstr>
      <vt:lpstr>Условия поддержки детской инициативы</vt:lpstr>
      <vt:lpstr>Особенности взаимодействия педагогического коллектива с семьями обучающихся</vt:lpstr>
      <vt:lpstr>Коррекционно-развивающая работа</vt:lpstr>
      <vt:lpstr>Слайд 22</vt:lpstr>
      <vt:lpstr>Слайд 23</vt:lpstr>
      <vt:lpstr>Режим дня 1-я младшая группа Режим дня устанавливается с учётом требований СанПиН 1.2.3685-21 Режим питания регулируется требованиями СанПиН 2.3/2.4 3590-20</vt:lpstr>
      <vt:lpstr>Режим дня 2-я младшая группа</vt:lpstr>
      <vt:lpstr>Режим дня средняя группа</vt:lpstr>
      <vt:lpstr>Режим дня старшая группа</vt:lpstr>
      <vt:lpstr>Режим дня подготовительная группа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40</cp:revision>
  <dcterms:created xsi:type="dcterms:W3CDTF">2012-03-26T17:33:34Z</dcterms:created>
  <dcterms:modified xsi:type="dcterms:W3CDTF">2024-12-28T05:53:57Z</dcterms:modified>
</cp:coreProperties>
</file>