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3" r:id="rId25"/>
    <p:sldId id="294" r:id="rId26"/>
    <p:sldId id="295" r:id="rId27"/>
    <p:sldId id="296" r:id="rId28"/>
    <p:sldId id="29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5F9B86C-C8F3-4C5C-95F8-58559F703963}" type="datetimeFigureOut">
              <a:rPr lang="ru-RU" smtClean="0"/>
              <a:pPr/>
              <a:t>28.12.2024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B1D1AE4-2447-4E95-BE40-AB82D692D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sz="2800" b="1" dirty="0"/>
              <a:t>Краткая презентация образовательной программы дошкольного образования МАДОУ №10</a:t>
            </a:r>
          </a:p>
          <a:p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8800"/>
            <a:ext cx="1755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Admin\Desktop\3857a53a7e4de401993f84b9203bf68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286124"/>
            <a:ext cx="7643866" cy="306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Образовательные области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592288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Социально-коммуникативное развитие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94432" y="3068960"/>
            <a:ext cx="2592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Речевое развитие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4432" y="4293096"/>
            <a:ext cx="25175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52004" y="1700808"/>
            <a:ext cx="26358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78822" y="2817664"/>
            <a:ext cx="26358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526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Социально-коммуникативное развитие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013472" cy="30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9701" y="2193674"/>
            <a:ext cx="1988203" cy="2243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«Родина»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«Природа»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«Семья»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«Человек»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«Жизнь»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«Милосердие»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«Добро»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«Дружба»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«Сотрудничество»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«Труд»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76256" y="3298094"/>
            <a:ext cx="177960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18.6.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4345" y="1665180"/>
            <a:ext cx="263581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199927"/>
            <a:ext cx="17717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18.5.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21999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1 года до 2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18.2.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3900" y="4437112"/>
            <a:ext cx="1854077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От 3 лет </a:t>
            </a:r>
            <a:r>
              <a:rPr lang="ru-RU" sz="1200" dirty="0">
                <a:solidFill>
                  <a:prstClr val="black"/>
                </a:solidFill>
              </a:rPr>
              <a:t>до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18.4.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3900" y="32667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2 лет до 3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18.3.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6256" y="4437112"/>
            <a:ext cx="177960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7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18.7.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301208"/>
            <a:ext cx="597666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При реализации задач и содержания Программы обеспечивается интеграция воспитания и обучения в едином образовательном процессе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98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Познавательное  развитие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013472" cy="30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9701" y="2193674"/>
            <a:ext cx="1988203" cy="2243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«Родина»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«Природа»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«Семья»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«Человек»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«Познание»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76256" y="3298094"/>
            <a:ext cx="177960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19.6.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4345" y="1665180"/>
            <a:ext cx="263581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199927"/>
            <a:ext cx="17717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19.5.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21999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1 года до 2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19.2.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3900" y="4437112"/>
            <a:ext cx="1854077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От 3 лет </a:t>
            </a:r>
            <a:r>
              <a:rPr lang="ru-RU" sz="1200" dirty="0">
                <a:solidFill>
                  <a:prstClr val="black"/>
                </a:solidFill>
              </a:rPr>
              <a:t>до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19.4.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3900" y="32667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2 лет до 3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19.3.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6256" y="4437112"/>
            <a:ext cx="177960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7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19.7.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301208"/>
            <a:ext cx="597666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При реализации задач и содержания Программы обеспечивается интеграция воспитания и обучения в едином образовательном процессе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008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Речевое  развитие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013472" cy="30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9701" y="2193674"/>
            <a:ext cx="1988203" cy="2243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«Культура»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«Красота»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76256" y="3298094"/>
            <a:ext cx="177960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20.6.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4345" y="1665180"/>
            <a:ext cx="263581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199927"/>
            <a:ext cx="17717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20.5.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21999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1 года до 2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20.2.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3900" y="4437112"/>
            <a:ext cx="1854077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От 3 лет </a:t>
            </a:r>
            <a:r>
              <a:rPr lang="ru-RU" sz="1200" dirty="0">
                <a:solidFill>
                  <a:prstClr val="black"/>
                </a:solidFill>
              </a:rPr>
              <a:t>до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20.4.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3900" y="32667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2 лет до 3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20.3.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6256" y="4437112"/>
            <a:ext cx="177960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7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20.7.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301208"/>
            <a:ext cx="597666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При реализации задач и содержания Программы обеспечивается интеграция воспитания и обучения в едином образовательном процессе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13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Художественно-эстетическое  развитие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013472" cy="30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9701" y="2193674"/>
            <a:ext cx="1988203" cy="2243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«Культура»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«Красота»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76256" y="3298094"/>
            <a:ext cx="177960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21.6.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4345" y="1665180"/>
            <a:ext cx="263581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199927"/>
            <a:ext cx="17717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21.5.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21999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1 года до 2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21.2.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3900" y="4437112"/>
            <a:ext cx="1854077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От 3 лет </a:t>
            </a:r>
            <a:r>
              <a:rPr lang="ru-RU" sz="1200" dirty="0">
                <a:solidFill>
                  <a:prstClr val="black"/>
                </a:solidFill>
              </a:rPr>
              <a:t>до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21.4.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3900" y="32667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2 лет до 3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21.3.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6256" y="4437112"/>
            <a:ext cx="177960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7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21.7.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301208"/>
            <a:ext cx="597666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При реализации задач и содержания Программы обеспечивается интеграция воспитания и обучения в едином образовательном процессе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6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Физическое   развитие 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013472" cy="30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9701" y="2193674"/>
            <a:ext cx="1988203" cy="22434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«Жизнь»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«Здоровье»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76256" y="3298094"/>
            <a:ext cx="177960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22.6.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4345" y="1665180"/>
            <a:ext cx="2635812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2199927"/>
            <a:ext cx="17717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5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22.5.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21999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1 года до 2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22.2.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03900" y="4437112"/>
            <a:ext cx="1854077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От 3 лет </a:t>
            </a:r>
            <a:r>
              <a:rPr lang="ru-RU" sz="1200" dirty="0">
                <a:solidFill>
                  <a:prstClr val="black"/>
                </a:solidFill>
              </a:rPr>
              <a:t>до </a:t>
            </a:r>
            <a:r>
              <a:rPr lang="ru-RU" sz="1200" dirty="0" smtClean="0">
                <a:solidFill>
                  <a:prstClr val="black"/>
                </a:solidFill>
              </a:rPr>
              <a:t>4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22.4.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3900" y="3266727"/>
            <a:ext cx="185407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От 2 лет до 3 лет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(п. 22.3. ФОП ДО)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6256" y="4437112"/>
            <a:ext cx="177960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black"/>
                </a:solidFill>
              </a:rPr>
              <a:t>От </a:t>
            </a:r>
            <a:r>
              <a:rPr lang="ru-RU" sz="1200" dirty="0" smtClean="0">
                <a:solidFill>
                  <a:prstClr val="black"/>
                </a:solidFill>
              </a:rPr>
              <a:t>6 </a:t>
            </a:r>
            <a:r>
              <a:rPr lang="ru-RU" sz="1200" dirty="0">
                <a:solidFill>
                  <a:prstClr val="black"/>
                </a:solidFill>
              </a:rPr>
              <a:t>лет до </a:t>
            </a:r>
            <a:r>
              <a:rPr lang="ru-RU" sz="1200" dirty="0" smtClean="0">
                <a:solidFill>
                  <a:prstClr val="black"/>
                </a:solidFill>
              </a:rPr>
              <a:t>7 </a:t>
            </a:r>
            <a:r>
              <a:rPr lang="ru-RU" sz="1200" dirty="0">
                <a:solidFill>
                  <a:prstClr val="black"/>
                </a:solidFill>
              </a:rPr>
              <a:t>лет</a:t>
            </a:r>
          </a:p>
          <a:p>
            <a:pPr lvl="0" algn="ctr"/>
            <a:r>
              <a:rPr lang="ru-RU" sz="1200" dirty="0">
                <a:solidFill>
                  <a:prstClr val="black"/>
                </a:solidFill>
              </a:rPr>
              <a:t>(п. </a:t>
            </a:r>
            <a:r>
              <a:rPr lang="ru-RU" sz="1200" dirty="0" smtClean="0">
                <a:solidFill>
                  <a:prstClr val="black"/>
                </a:solidFill>
              </a:rPr>
              <a:t>22.7. </a:t>
            </a:r>
            <a:r>
              <a:rPr lang="ru-RU" sz="1200" dirty="0">
                <a:solidFill>
                  <a:prstClr val="black"/>
                </a:solidFill>
              </a:rPr>
              <a:t>ФОП ДО)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301208"/>
            <a:ext cx="5976664" cy="525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При реализации задач и содержания Программы обеспечивается интеграция воспитания и обучения в едином образовательном процессе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3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Вариативные формы, способы, методы и средства реализации Программы (п. 23. ФОП ДО)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979712" y="1844824"/>
            <a:ext cx="5976664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</a:rPr>
              <a:t>Формы, способы, методы и средства реализации Программы педагог определяет самостоятельно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5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Особенности образовательной деятельности разных видов и культурных практик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19701" y="1700808"/>
            <a:ext cx="2564267" cy="3262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Образовательная деятельность в ДОО включает: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образовательную деятельность, осуществляемую в процессе организации различных видов детской деятельности;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образовательную деятельность, осуществляемую в ходе режимных процессов;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самостоятельную деятельность детей;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взаимодействие с семьями детей по реализации образовательной программы ДО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08104" y="1700808"/>
            <a:ext cx="2592288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К культурным практикам относят: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игровую;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продуктивную;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познавательно-исследовательскую;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коммуникативную практики;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чтение художественной литературы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5085184"/>
            <a:ext cx="5976664" cy="741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</a:rPr>
              <a:t>Культурные практики ориентированы на проявление детьми самостоятельности и творчества, активности и инициативности в разных </a:t>
            </a:r>
            <a:r>
              <a:rPr lang="ru-RU" sz="1200" smtClean="0">
                <a:solidFill>
                  <a:prstClr val="black"/>
                </a:solidFill>
              </a:rPr>
              <a:t>видах деятельности, </a:t>
            </a:r>
            <a:r>
              <a:rPr lang="ru-RU" sz="1200" dirty="0" smtClean="0">
                <a:solidFill>
                  <a:prstClr val="black"/>
                </a:solidFill>
              </a:rPr>
              <a:t>обеспечивают их продуктивность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75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Виды деятельности детей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19701" y="1700808"/>
            <a:ext cx="2852299" cy="37444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Ранний возраст (1 год – 3 года)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Предметная деятельность;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Экспериментирование с материалами и веществами;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Ситуативно-деловое общение со взрослым и эмоционально-практическое со сверстниками под руководством взрослого;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Двигательная деятельность;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Игровая деятельность;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Речевая деятельность;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Изобразительная деятельность и конструирование из мелкого и крупного строительного материала;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Самообслуживание и элементарные трудовые действия;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 smtClean="0">
                <a:solidFill>
                  <a:schemeClr val="tx1"/>
                </a:solidFill>
              </a:rPr>
              <a:t>Музыкальная деятельность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0072" y="1700808"/>
            <a:ext cx="2880320" cy="35283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Дошкольный возраст (3 года – 8 лет)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Игровая деятельность;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Общение со взрослыми;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Речевая деятельность;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Познавательно-исследовательская деятельность и экспериментирование;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Изобразительная деятельность и конструирование из разных материалов по образцу, условию и замыслу ребёнка;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Двигательная деятельность;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Элементарная трудовая деятельность;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</a:rPr>
              <a:t>Музыкальная деятельность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5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Условия поддержки детской инициативы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Уделять внимание развитию детского интереса к окружающему миру;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Организовывать ситуации, способствующие активизации личного опыта ребёнка в деятельности;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Расширять и усложнять в соответствии с возможностями и особенностями развития детей область задач, которые ребёнок способен и желает решить самостоятельно;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Поощрять проявление детской инициативы в течение всего дня пребывания ребёнка в ДОО;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Создавать условия для развития произвольности в деятельности;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Поощрять и поддерживать желание детей получить результат деятельности;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Внимательно наблюдать за процессом самостоятельной деятельности детей, в случае необходимости оказывать детям помощь, но стремится к её дозированию;</a:t>
            </a:r>
          </a:p>
          <a:p>
            <a:pPr marL="425196" indent="-342900">
              <a:spcBef>
                <a:spcPts val="0"/>
              </a:spcBef>
              <a:buFont typeface="+mj-lt"/>
              <a:buAutoNum type="arabicParenR"/>
            </a:pPr>
            <a:r>
              <a:rPr lang="ru-RU" sz="1400" dirty="0" smtClean="0"/>
              <a:t>Поддерживать у детей чувство гордости и радости от успешных самостоятельных действий</a:t>
            </a:r>
          </a:p>
          <a:p>
            <a:pPr marL="82296" indent="0" algn="ctr">
              <a:buNone/>
            </a:pPr>
            <a:endParaRPr lang="ru-RU" sz="1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296144" cy="141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450767" y="4365104"/>
            <a:ext cx="4392459" cy="455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Проявления детской инициативы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5229200"/>
            <a:ext cx="1843816" cy="860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 3 лет до 4 лет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(п.25.5.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5206179"/>
            <a:ext cx="1944215" cy="912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 4 лет до 5 лет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(п.25.6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36784" y="5229200"/>
            <a:ext cx="2088290" cy="860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От 5 лет до 7 лет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(п.25.7.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2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Образовательная программа дошкольного образовательного учреждения – локальный нормативный акт, определяющий содержание дошкольного образования в дошкольном образовательном учреждении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 algn="ctr">
              <a:buNone/>
            </a:pPr>
            <a:r>
              <a:rPr lang="ru-RU" dirty="0" smtClean="0"/>
              <a:t>Программа разработана на основе: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Федеральной образовательной программы дошкольного образования (далее – ФОП ДО);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Федерального государственного образовательного стандарта дошкольного образования (далее – ФГОС До);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 учётом нормативных правовых актов, содержащих обязательные требования к условиям организации дошкольного образования, а также в соответствии с федеральными, региональными, муниципальными и институциональными нормативными документами и локальными актами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755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Особенности взаимодействия педагогического коллектива с семьями обучающихся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296144" cy="141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44325" y="2204864"/>
            <a:ext cx="2107595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(п.26.1. ФОП ДО)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44325" y="3429000"/>
            <a:ext cx="1843816" cy="860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Направления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(п.26.5.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3429000"/>
            <a:ext cx="4373154" cy="912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Методы, приёмы, способы взаимодействия с родителями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(п.26.8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995936" y="2204864"/>
            <a:ext cx="20162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marL="82296" indent="0" algn="ctr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Задачи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(п.26.3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Объект 12"/>
          <p:cNvSpPr txBox="1">
            <a:spLocks/>
          </p:cNvSpPr>
          <p:nvPr/>
        </p:nvSpPr>
        <p:spPr>
          <a:xfrm>
            <a:off x="6300192" y="2204864"/>
            <a:ext cx="20162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Принципы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(п.26.4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26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Коррекционно-развивающая работа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296144" cy="141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612435" y="1543932"/>
            <a:ext cx="2107595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Задачи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(п.27.4. ФОП ДО)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44325" y="2564904"/>
            <a:ext cx="1843816" cy="28083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Содержание КРР (п.28. ФОП ДО)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Диагностическая;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КРР;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Консультативная;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Информационно-просветительская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2564904"/>
            <a:ext cx="4680520" cy="37444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Категории целевых групп: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 smtClean="0">
                <a:solidFill>
                  <a:schemeClr val="tx1"/>
                </a:solidFill>
              </a:rPr>
              <a:t>Нормотипичные</a:t>
            </a:r>
            <a:r>
              <a:rPr lang="ru-RU" sz="1400" dirty="0" smtClean="0">
                <a:solidFill>
                  <a:schemeClr val="tx1"/>
                </a:solidFill>
              </a:rPr>
              <a:t> дети с нормативным кризисом развития;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Обучающиеся с особыми образовательными потребностями;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Дети и (или) семьи, находящиеся в трудной жизненной ситуации, признанные таковыми в нормативно установленном порядке;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Дети и (или) семьи, находящиеся в социально опасном положении, признанные таковыми в нормативно установленном порядке;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Обучающиеся «группы риска»: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притязаний)</a:t>
            </a: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4067944" y="1601977"/>
            <a:ext cx="424847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2296" indent="0" algn="ctr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Направления КРР с разными категориями целевых групп детей (п.28.6. ФОП ДО)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2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61529" y="607655"/>
            <a:ext cx="446449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Рабочая программа воспитания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1547129" y="1340768"/>
            <a:ext cx="1584712" cy="360040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Целевой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7361" y="2266712"/>
            <a:ext cx="1634480" cy="37545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200" dirty="0"/>
              <a:t>ц</a:t>
            </a:r>
            <a:r>
              <a:rPr lang="ru-RU" sz="1200" dirty="0" smtClean="0"/>
              <a:t>ели и задачи воспитания;</a:t>
            </a:r>
          </a:p>
          <a:p>
            <a:pPr marL="285750" indent="-285750">
              <a:buFontTx/>
              <a:buChar char="-"/>
            </a:pPr>
            <a:r>
              <a:rPr lang="ru-RU" sz="1200" dirty="0" smtClean="0"/>
              <a:t>направления воспитания: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/>
              <a:t>п</a:t>
            </a:r>
            <a:r>
              <a:rPr lang="ru-RU" sz="1200" dirty="0" smtClean="0"/>
              <a:t>атриотическое;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духовно-нравственное;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социальное;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/>
              <a:t>п</a:t>
            </a:r>
            <a:r>
              <a:rPr lang="ru-RU" sz="1200" dirty="0" smtClean="0"/>
              <a:t>ознавательное;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Физическое и оздоровительное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Трудовое;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200" dirty="0" smtClean="0"/>
              <a:t>эстетическое</a:t>
            </a:r>
          </a:p>
          <a:p>
            <a:pPr marL="285750" indent="-285750">
              <a:buFontTx/>
              <a:buChar char="-"/>
            </a:pPr>
            <a:r>
              <a:rPr lang="ru-RU" sz="1200" dirty="0" smtClean="0"/>
              <a:t>целевые ориентиры воспитания детей</a:t>
            </a:r>
          </a:p>
          <a:p>
            <a:pPr marL="285750" indent="-285750">
              <a:buFontTx/>
              <a:buChar char="-"/>
            </a:pPr>
            <a:endParaRPr lang="ru-RU" sz="1400" dirty="0" smtClean="0"/>
          </a:p>
          <a:p>
            <a:pPr marL="285750" indent="-285750">
              <a:buFontTx/>
              <a:buChar char="-"/>
            </a:pPr>
            <a:endParaRPr lang="ru-RU" sz="140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1452818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одним вырезанным углом 5"/>
          <p:cNvSpPr/>
          <p:nvPr/>
        </p:nvSpPr>
        <p:spPr>
          <a:xfrm>
            <a:off x="3635896" y="1340768"/>
            <a:ext cx="1800200" cy="504055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1012" y="2283303"/>
            <a:ext cx="1825084" cy="3744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уклад ДОУ;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воспитывающая среда;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общности ДОУ;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задачи воспитания в образовательных областях;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формы совместной деятельности в ДОУ;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организация РППС;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социальное партнёрство</a:t>
            </a: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6025925" y="1340767"/>
            <a:ext cx="1800200" cy="504055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Организационный 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3483" y="2266713"/>
            <a:ext cx="1825084" cy="3744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кадровое обеспечение;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нормативно-методическое обеспечение;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требования к условиям работы с особыми категориями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92315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61529" y="607655"/>
            <a:ext cx="446449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Организационный раздел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1547128" y="1340768"/>
            <a:ext cx="2664832" cy="936104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Психолого-педагогические условия реализации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1452818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одним вырезанным углом 5"/>
          <p:cNvSpPr/>
          <p:nvPr/>
        </p:nvSpPr>
        <p:spPr>
          <a:xfrm>
            <a:off x="5220072" y="2636912"/>
            <a:ext cx="2592288" cy="864096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Кадровые условия реализации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5220072" y="1340768"/>
            <a:ext cx="2592288" cy="936104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Перечень литературных, музыкальных, художественных, анимационных произведений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1597165" y="2636912"/>
            <a:ext cx="2614795" cy="1224136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Особенности организации развивающей предметно-пространственной среды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1636631" y="4221088"/>
            <a:ext cx="2614795" cy="1224136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Материально-техническое обеспечение программы, обеспеченность методическими материалами и средствами обучения и воспитания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>
            <a:off x="5220072" y="3811234"/>
            <a:ext cx="2614795" cy="819708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Режим и распорядок дня в дошкольных группах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5226535" y="4941168"/>
            <a:ext cx="2614795" cy="819708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Календарный план воспитательной работы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279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Режим дня 1-я младшая группа</a:t>
            </a:r>
            <a:br>
              <a:rPr lang="ru-RU" sz="2000" dirty="0" smtClean="0"/>
            </a:br>
            <a:r>
              <a:rPr lang="ru-RU" sz="2000" dirty="0" smtClean="0"/>
              <a:t>Режим дня устанавливается с учётом требований СанПиН 1.2.3685-21</a:t>
            </a:r>
            <a:br>
              <a:rPr lang="ru-RU" sz="2000" dirty="0" smtClean="0"/>
            </a:br>
            <a:r>
              <a:rPr lang="ru-RU" sz="2000" dirty="0" smtClean="0"/>
              <a:t>Режим питания регулируется требованиями СанПиН 2.3/2.4 3590-20</a:t>
            </a: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85040" y="1447798"/>
          <a:ext cx="4199470" cy="4800604"/>
        </p:xfrm>
        <a:graphic>
          <a:graphicData uri="http://schemas.openxmlformats.org/drawingml/2006/table">
            <a:tbl>
              <a:tblPr/>
              <a:tblGrid>
                <a:gridCol w="3564784"/>
                <a:gridCol w="634686"/>
              </a:tblGrid>
              <a:tr h="14547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ХОЛОДНЫЙ ПЕРИОД ГОДА (СЕНТЯБРЬ-МАЙ)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общение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Утренняя гимнастика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игры, подготовка к образовательной деятельности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Второй 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прогулка (игры, наблюдения, труд)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игры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Дневной сон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воздушно-водные процедуры, игровой массаж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досуги, совместная деятельность с детьми, самостоятельная деятельность по интересам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прогулке, прогулка, игры, уход детей домой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ТЁПЛЫЙ ПЕРИОД ГОДА (ИЮНЬ-АВГУСТ)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утренняя гимнастика на участке детского сада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образовательной деятельности и выход на прогулку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наблюдения, воздушные, солнечные процедуры, образовательная деятельность (на участке)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водные процедуры, игры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оздоровительная гимнастика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выход на прогулку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досуг, наблюдение на участке, уход детей домой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37" marR="474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Режим дня 2-я младшая группа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44665" y="1447802"/>
          <a:ext cx="4080220" cy="4800596"/>
        </p:xfrm>
        <a:graphic>
          <a:graphicData uri="http://schemas.openxmlformats.org/drawingml/2006/table">
            <a:tbl>
              <a:tblPr/>
              <a:tblGrid>
                <a:gridCol w="3490632"/>
                <a:gridCol w="589588"/>
              </a:tblGrid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ХОЛОДНЫЙ ПЕРИОД ГОДА (СЕНТЯБРЬ-МАЙ)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общение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Утренняя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игры, подготовка к образовательной деятельности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Второй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Прогулка (игры, наблюдения, труд)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воздушно-водные процедуры, игровой массаж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досуги, совместная деятельность с детьми, самостоятельная деятельность по интересам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прогулке, прогулка, игры,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ТЁПЛЫЙ ПЕРИОД ГОДА (ИЮНЬ-АВГУСТ)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утренняя гимнастика на участке детского сада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образовательной деятельности и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наблюдения, воздушные, солнечные процедуры, образовательная деятельность (на участке)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водные процедуры,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оздоровительная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досуг, наблюдение на участке,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дня средняя группа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44665" y="1447802"/>
          <a:ext cx="4080220" cy="4800596"/>
        </p:xfrm>
        <a:graphic>
          <a:graphicData uri="http://schemas.openxmlformats.org/drawingml/2006/table">
            <a:tbl>
              <a:tblPr/>
              <a:tblGrid>
                <a:gridCol w="3490632"/>
                <a:gridCol w="589588"/>
              </a:tblGrid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ХОЛОДНЫЙ ПЕРИОД ГОДА (СЕНТЯБРЬ-МАЙ)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общение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Утренняя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игры, подготовка к образовательной деятельности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Второй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Прогулка (игры, наблюдения, труд)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воздушно-водные процедуры, игровой массаж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досуги, совместная деятельность с детьми, самостоятельная деятельность по интересам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прогулке, прогулка, игры,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ТЁПЛЫЙ ПЕРИОД ГОДА (ИЮНЬ-АВГУСТ)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утренняя гимнастика на участке детского сада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образовательной деятельности и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наблюдения, воздушные, солнечные процедуры, образовательная деятельность (на участке)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водные процедуры,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оздоровительная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досуг, наблюдение на участке,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дня старшая группа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144665" y="1447802"/>
          <a:ext cx="4080220" cy="4800596"/>
        </p:xfrm>
        <a:graphic>
          <a:graphicData uri="http://schemas.openxmlformats.org/drawingml/2006/table">
            <a:tbl>
              <a:tblPr/>
              <a:tblGrid>
                <a:gridCol w="3490632"/>
                <a:gridCol w="589588"/>
              </a:tblGrid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ХОЛОДНЫЙ ПЕРИОД ГОДА (СЕНТЯБРЬ-МАЙ)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общение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Утренняя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игры, подготовка к образовательной деятельности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Второй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Прогулка (игры, наблюдения, труд)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воздушно-водные процедуры, игровой массаж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прогулке, прогулка, игры,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ТЁПЛЫЙ ПЕРИОД ГОДА (ИЮНЬ-АВГУСТ)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утренняя гимнастика на участке детского сада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завтрак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образовательной деятельности и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наблюдения, воздушные, солнечные процедуры, образовательная деятельность (на участке)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водные процедуры, игры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оздоровительная гимнастика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выход на прогулку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8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Игры, досуг, наблюдение на участке, уход детей домой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6042" marR="460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Режим дня подготовительная группа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949572" y="1403223"/>
          <a:ext cx="4470405" cy="4889754"/>
        </p:xfrm>
        <a:graphic>
          <a:graphicData uri="http://schemas.openxmlformats.org/drawingml/2006/table">
            <a:tbl>
              <a:tblPr/>
              <a:tblGrid>
                <a:gridCol w="3794771"/>
                <a:gridCol w="675634"/>
              </a:tblGrid>
              <a:tr h="154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ХОЛОДНЫЙ ПЕРИОД ГОДА (СЕНТЯБРЬ-МАЙ)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общение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Утренняя гимнастика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игры, подготовка к образовательной деятельности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деятельность, развивающие групповые образовательные ситуации на игровой основе (НОД)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Второй 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- 10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- 11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Прогулка (игры, наблюдения, труд)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игры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- 13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воздушно-водные процедуры, игровой массаж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прогулке, прогулка, игры, уход детей домой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ТЁПЛЫЙ ПЕРИОД ГОДА (ИЮНЬ-АВГУСТ)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9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Утренний приём, осмотр, игры, утренняя гимнастика на участке детского сада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завтраку, завтрак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образовательной деятельности и выход на прогулку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Игры, наблюдения, воздушные, солнечные процедуры, образовательная деятельность (на участке)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Возвращение с прогулки, водные процедуры, игры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обеду, обед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- 13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сну, дневной сон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Постепенный подъём, оздоровительная гимнастика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Подготовка к полднику, полдник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Игры, подготовка к прогулке, выход на прогулку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- 16</a:t>
                      </a:r>
                      <a:r>
                        <a:rPr lang="ru-RU" sz="900" baseline="30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Игры, досуг, наблюдение на участке, уход детей домой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r>
                        <a:rPr lang="ru-RU" sz="9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- 18</a:t>
                      </a:r>
                      <a:r>
                        <a:rPr lang="ru-RU" sz="9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00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497" marR="504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Программа позволяет реализовать основополагающие функции: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dirty="0" smtClean="0"/>
              <a:t>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Создание единого ядра дошкольного образования (далее -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обеспечивающее ребёнку и его родителям (законным представителям) равные, качественные условия ДО, вне зависимости от места проживания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755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702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Программа состоит из:</a:t>
            </a:r>
            <a:endParaRPr lang="ru-RU" sz="16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79712" y="2276872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Обязательная (инвариантная) часть (не менее 60%)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82296" indent="0" algn="ctr">
              <a:buNone/>
            </a:pPr>
            <a:r>
              <a:rPr lang="ru-RU" dirty="0" smtClean="0"/>
              <a:t>Обеспечивает физическое и психическое развитие детей в различных видах деятельности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60032" y="2852936"/>
            <a:ext cx="2880320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Часть, формируемая участниками образовательных отношений (не более 40%)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937" y="476672"/>
            <a:ext cx="1755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548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61529" y="607655"/>
            <a:ext cx="446449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Структура ОП ДО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1547129" y="1340768"/>
            <a:ext cx="1584712" cy="360040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Целевой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7361" y="2276872"/>
            <a:ext cx="1634480" cy="3744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цели, задачи, принципы ФОП;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планируемые результаты освоения ФОП в разные периоды детства;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подходы к педагогической диагностике достижения планируемых результатов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1452818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одним вырезанным углом 5"/>
          <p:cNvSpPr/>
          <p:nvPr/>
        </p:nvSpPr>
        <p:spPr>
          <a:xfrm>
            <a:off x="3635896" y="1340768"/>
            <a:ext cx="1800200" cy="504055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Содержательный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1012" y="2283303"/>
            <a:ext cx="1825084" cy="3744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задачи и содержание образовательной деятельности по образовательным областям во всех возрастных группах;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направления и задачи КРР;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рабочую программу воспитания;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иные материалы</a:t>
            </a: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6025925" y="1340767"/>
            <a:ext cx="1800200" cy="504055"/>
          </a:xfrm>
          <a:prstGeom prst="snip1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Организационный  раздел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3483" y="2266713"/>
            <a:ext cx="1825084" cy="37444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Включает: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психолого-педагогические, кадровые условия, МТО;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примерный режим дня;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примерный перечень произведений искусства;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примерный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xmlns="" val="46704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Целевой раздел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ru-RU" dirty="0" smtClean="0"/>
              <a:t>Цель Программы – разносторонне развитие ребёнка в период дошкольного детства с учётом возрастных и  индивидуальных особенностей на основе духовно-нравственных ценностей российского народа, исторических и национально-культурных традиций (п.41.1. ФОП ДО).</a:t>
            </a:r>
          </a:p>
          <a:p>
            <a:pPr marL="82296" indent="0">
              <a:buNone/>
            </a:pPr>
            <a:r>
              <a:rPr lang="ru-RU" dirty="0" smtClean="0"/>
              <a:t>Задачи разработаны на основе ФГОС ДО (п.1.6. ФГОС ДО), уточнены и расширены в ФОП ДО</a:t>
            </a:r>
          </a:p>
          <a:p>
            <a:pPr marL="82296" indent="0" algn="ctr">
              <a:buNone/>
            </a:pPr>
            <a:r>
              <a:rPr lang="ru-RU" dirty="0" smtClean="0"/>
              <a:t>Новые задачи (п.14.2. ФОП ДО)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обеспечение единых для РФ содержания ДО и планируемых результатов, освоения образовательной программы ДО;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приобщение детей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становление опыта действий и поступков на основе осмысления ценностей;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построение (структурирование) содержания образовательной деятельности на основе учёта возрастных и индивидуальных особенностей развития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151885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3541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Планируемые результаты освоения программы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1400" dirty="0" smtClean="0"/>
              <a:t>представляют собой возрастные характеристики возможных достижений ребёнка дошкольного возраста на разных возрастных этапах и к завершению ДО</a:t>
            </a:r>
          </a:p>
          <a:p>
            <a:pPr marL="82296" indent="0" algn="ctr">
              <a:buNone/>
            </a:pPr>
            <a:endParaRPr lang="ru-RU" sz="1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151885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75656" y="2132856"/>
            <a:ext cx="184381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1 году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 15.1.ФОП)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52486" y="2132856"/>
            <a:ext cx="163959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3 годам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(п.15.2. ФОП)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26968" y="2135521"/>
            <a:ext cx="1825352" cy="911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4 годам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(п.15.3.1. ФОП)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7" y="3501008"/>
            <a:ext cx="18438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5 годам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(п.15.3.2. ФОП)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63604" y="3503139"/>
            <a:ext cx="1628475" cy="912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6 годам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(п.15.3.3)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52062" y="3501008"/>
            <a:ext cx="244833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 этапе завершения освоения программы (к концу дошкольного возраста) (п.15.4. ФОП)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91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Педагогическая диагностика достижений планируемых результатов</a:t>
            </a:r>
            <a:endParaRPr lang="ru-RU" sz="16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 smtClean="0"/>
              <a:t>направлена на изучение </a:t>
            </a:r>
            <a:r>
              <a:rPr lang="ru-RU" dirty="0" err="1" smtClean="0"/>
              <a:t>деятельностных</a:t>
            </a:r>
            <a:r>
              <a:rPr lang="ru-RU" dirty="0" smtClean="0"/>
              <a:t> умений ребёнка, его интересов, предпочтений, склонностей, личностных особенностей, способов взаимодействия со взрослыми и сверстниками, получения информации о динамике возрастного развития ребёнка и успешности освоения им Программы.</a:t>
            </a:r>
          </a:p>
          <a:p>
            <a:pPr marL="82296" indent="0">
              <a:buNone/>
            </a:pPr>
            <a:r>
              <a:rPr lang="ru-RU" dirty="0" smtClean="0"/>
              <a:t>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индивидуализации образования (в том числе поддержки ребёнка, построения его образовательной траектории или профессиональной коррекции особенностей его развития);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/>
              <a:t>оптимизации работы с группой детей.</a:t>
            </a:r>
          </a:p>
          <a:p>
            <a:pPr marL="82296" indent="0">
              <a:buNone/>
            </a:pPr>
            <a:r>
              <a:rPr lang="ru-RU" dirty="0" smtClean="0"/>
              <a:t>Диагностика уровня индивидуального развития детей проводится 2 раза в год: в начале учебного года (сентябрь) и в конце учебного года (май) на основе: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151885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192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/>
              <a:t>Содержательный раздел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ru-RU" dirty="0" smtClean="0"/>
          </a:p>
          <a:p>
            <a:pPr marL="82296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138678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94432" y="1687240"/>
            <a:ext cx="2592288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Задачи и содержание деятельности по каждой из образовательных областей для всех возрастных групп обучающихся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94432" y="3068960"/>
            <a:ext cx="25922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Вариативные формы, способы, методы и средства реализации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94432" y="4293096"/>
            <a:ext cx="251752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Особенности образовательной деятельности разных видов и культурных практик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52004" y="1700808"/>
            <a:ext cx="26358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Взаимодействие педагогического коллектива с семьями обучающихся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78822" y="2817664"/>
            <a:ext cx="26358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Способы поддержки детской инициативы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83580" y="4010961"/>
            <a:ext cx="26358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Направления и задачи коррекционно-развивающей работы (далее - КРР)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83580" y="5207496"/>
            <a:ext cx="2631054" cy="525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Рабочая программа воспитания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2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315</TotalTime>
  <Words>3328</Words>
  <Application>Microsoft Office PowerPoint</Application>
  <PresentationFormat>Экран (4:3)</PresentationFormat>
  <Paragraphs>572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Слайд 1</vt:lpstr>
      <vt:lpstr>Образовательная программа дошкольного образовательного учреждения – локальный нормативный акт, определяющий содержание дошкольного образования в дошкольном образовательном учреждении</vt:lpstr>
      <vt:lpstr>Программа позволяет реализовать основополагающие функции:</vt:lpstr>
      <vt:lpstr>Программа состоит из:</vt:lpstr>
      <vt:lpstr>Слайд 5</vt:lpstr>
      <vt:lpstr>Целевой раздел</vt:lpstr>
      <vt:lpstr>Планируемые результаты освоения программы</vt:lpstr>
      <vt:lpstr>Педагогическая диагностика достижений планируемых результатов</vt:lpstr>
      <vt:lpstr>Содержательный раздел</vt:lpstr>
      <vt:lpstr>Образовательные области</vt:lpstr>
      <vt:lpstr>Социально-коммуникативное развитие </vt:lpstr>
      <vt:lpstr>Познавательное  развитие </vt:lpstr>
      <vt:lpstr>Речевое  развитие </vt:lpstr>
      <vt:lpstr>Художественно-эстетическое  развитие </vt:lpstr>
      <vt:lpstr>Физическое   развитие </vt:lpstr>
      <vt:lpstr>Вариативные формы, способы, методы и средства реализации Программы (п. 23. ФОП ДО)</vt:lpstr>
      <vt:lpstr>Особенности образовательной деятельности разных видов и культурных практик</vt:lpstr>
      <vt:lpstr>Виды деятельности детей</vt:lpstr>
      <vt:lpstr>Условия поддержки детской инициативы</vt:lpstr>
      <vt:lpstr>Особенности взаимодействия педагогического коллектива с семьями обучающихся</vt:lpstr>
      <vt:lpstr>Коррекционно-развивающая работа</vt:lpstr>
      <vt:lpstr>Слайд 22</vt:lpstr>
      <vt:lpstr>Слайд 23</vt:lpstr>
      <vt:lpstr>Режим дня 1-я младшая группа Режим дня устанавливается с учётом требований СанПиН 1.2.3685-21 Режим питания регулируется требованиями СанПиН 2.3/2.4 3590-20</vt:lpstr>
      <vt:lpstr>Режим дня 2-я младшая группа</vt:lpstr>
      <vt:lpstr>Режим дня средняя группа</vt:lpstr>
      <vt:lpstr>Режим дня старшая группа</vt:lpstr>
      <vt:lpstr>Режим дня подготовительная группа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40</cp:revision>
  <dcterms:created xsi:type="dcterms:W3CDTF">2012-03-26T17:33:34Z</dcterms:created>
  <dcterms:modified xsi:type="dcterms:W3CDTF">2024-12-28T05:53:57Z</dcterms:modified>
</cp:coreProperties>
</file>