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256" r:id="rId3"/>
    <p:sldId id="262" r:id="rId4"/>
    <p:sldId id="273" r:id="rId5"/>
    <p:sldId id="259" r:id="rId6"/>
    <p:sldId id="266" r:id="rId7"/>
    <p:sldId id="258" r:id="rId8"/>
    <p:sldId id="263" r:id="rId9"/>
    <p:sldId id="260" r:id="rId10"/>
    <p:sldId id="268" r:id="rId11"/>
    <p:sldId id="257" r:id="rId12"/>
    <p:sldId id="272" r:id="rId13"/>
    <p:sldId id="280" r:id="rId14"/>
    <p:sldId id="269" r:id="rId15"/>
    <p:sldId id="283" r:id="rId16"/>
    <p:sldId id="281" r:id="rId17"/>
    <p:sldId id="264" r:id="rId18"/>
    <p:sldId id="276" r:id="rId19"/>
    <p:sldId id="277" r:id="rId20"/>
    <p:sldId id="274" r:id="rId21"/>
    <p:sldId id="261" r:id="rId22"/>
    <p:sldId id="279" r:id="rId23"/>
    <p:sldId id="27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CCFF"/>
    <a:srgbClr val="CCFF66"/>
    <a:srgbClr val="FF0000"/>
    <a:srgbClr val="99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33BF9-F9CC-4E72-AB9D-1D6B649DAB73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7EDB9-DA70-4809-99EB-278E80E92F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7EDB9-DA70-4809-99EB-278E80E92F7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6.gif"/><Relationship Id="rId7" Type="http://schemas.openxmlformats.org/officeDocument/2006/relationships/image" Target="../media/image5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33.gif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60.jpeg"/><Relationship Id="rId7" Type="http://schemas.openxmlformats.org/officeDocument/2006/relationships/image" Target="../media/image6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35.gif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66.gif"/><Relationship Id="rId7" Type="http://schemas.openxmlformats.org/officeDocument/2006/relationships/image" Target="../media/image70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8.jpeg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62.gif"/><Relationship Id="rId4" Type="http://schemas.openxmlformats.org/officeDocument/2006/relationships/image" Target="../media/image80.jpeg"/><Relationship Id="rId9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Анимашка Открытка к дню Матер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52" name="Picture 8" descr="http://animaciatop.ru/pictures/lineiki/razdeliteli-3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00478" cy="67625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6215082"/>
            <a:ext cx="6357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n w="1905"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Подготовила воспитатель первой категории</a:t>
            </a:r>
            <a:endParaRPr lang="en-US" sz="1400" b="1" dirty="0" smtClean="0">
              <a:ln w="1905">
                <a:solidFill>
                  <a:srgbClr val="00B05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n w="1905"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n w="1905"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Чуракова</a:t>
            </a:r>
            <a:r>
              <a:rPr lang="ru-RU" sz="1400" b="1" dirty="0" smtClean="0">
                <a:ln w="1905"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Н.С.</a:t>
            </a:r>
            <a:endParaRPr lang="ru-RU" sz="1400" b="1" dirty="0" smtClean="0">
              <a:ln w="1905">
                <a:solidFill>
                  <a:srgbClr val="00B05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571479"/>
            <a:ext cx="78581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5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</a:t>
            </a:r>
            <a:endParaRPr lang="en-US" sz="1400" b="1" spc="50" dirty="0" smtClean="0">
              <a:ln w="12700" cmpd="sng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5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учреждение детский сад №10</a:t>
            </a:r>
            <a:endParaRPr lang="ru-RU" sz="1400" b="1" spc="50" dirty="0" smtClean="0">
              <a:ln w="12700" cmpd="sng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 descr="http://animaciatop.ru/pictures/lineiki/razdeliteli-3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035867" y="1035868"/>
            <a:ext cx="3071837" cy="1000102"/>
          </a:xfrm>
          <a:prstGeom prst="rect">
            <a:avLst/>
          </a:prstGeom>
          <a:noFill/>
        </p:spPr>
      </p:pic>
      <p:pic>
        <p:nvPicPr>
          <p:cNvPr id="17" name="Рисунок 16" descr="http://www.playcast.ru/uploads/2016/05/14/186454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357562"/>
            <a:ext cx="321471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easyengl.ucoz.ru/_ld/131/63594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215191"/>
          </a:xfrm>
          <a:prstGeom prst="rect">
            <a:avLst/>
          </a:prstGeom>
          <a:noFill/>
        </p:spPr>
      </p:pic>
      <p:pic>
        <p:nvPicPr>
          <p:cNvPr id="30726" name="Picture 6" descr="http://sch1491sv.mskobr.ru/images/lineechka-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2705100" cy="79057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071934" y="1142984"/>
            <a:ext cx="46434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3 этап. Заключительный (результаты)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Изготовление рисунка «Цветок для мамы»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Альбом «Моя семья». 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Подарки для мам и бабушек. 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Выставка рисунков «Цветок для мамы»  </a:t>
            </a:r>
          </a:p>
          <a:p>
            <a:r>
              <a:rPr lang="ru-RU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Совместное мероприятие для родителей и детей</a:t>
            </a:r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родителями: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Мастер класс «</a:t>
            </a:r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Розочки </a:t>
            </a:r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для мамочки!»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Консультирование родителей по теме проекта.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Помощь в оформлении фотовыставки.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Участие в празднике «Мамочка моя!».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Участие в кулинарной выставке «Сластёна»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://sch1491sv.mskobr.ru/images/lineechka-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85728"/>
            <a:ext cx="2705100" cy="790576"/>
          </a:xfrm>
          <a:prstGeom prst="rect">
            <a:avLst/>
          </a:prstGeom>
          <a:noFill/>
        </p:spPr>
      </p:pic>
      <p:pic>
        <p:nvPicPr>
          <p:cNvPr id="13" name="Picture 6" descr="http://sch1491sv.mskobr.ru/images/lineechka-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4143404" cy="790576"/>
          </a:xfrm>
          <a:prstGeom prst="rect">
            <a:avLst/>
          </a:prstGeom>
          <a:noFill/>
        </p:spPr>
      </p:pic>
      <p:pic>
        <p:nvPicPr>
          <p:cNvPr id="15" name="Picture 6" descr="http://krasivie-kartinki.ru/images/animaciya_9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04"/>
            <a:ext cx="4143372" cy="5786478"/>
          </a:xfrm>
          <a:prstGeom prst="rect">
            <a:avLst/>
          </a:prstGeom>
          <a:noFill/>
        </p:spPr>
      </p:pic>
      <p:pic>
        <p:nvPicPr>
          <p:cNvPr id="16" name="Picture 6" descr="http://sch1491sv.mskobr.ru/images/lineechka-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642918"/>
            <a:ext cx="2705100" cy="7905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orum.u-samovara.ru/uploads/monthly_07_2009/post-318-1248678820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500042"/>
            <a:ext cx="76438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                                                  РЕЗУЛЬТАТ ПРОЕКТА: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Дети не только познакомились с данным праздником, но вместе с мамой участвовали в разных мероприятиях, что способствовало сплочению детско-родительских отношений. Дети поняли, что доставлять радость так же приятно, как и получать подарки. Через художественную литературу и музыку дети приобрели богатый опыт, который способствовал развитию лучших нравственных качеств. Родители и дети смогли реализовать свои желания и возможности Кулинарном и художественном творчестве, утвердились во мнении, что МАМА - это всегда тепло, уют, радость.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Чаепитие  по окончанию , показало высокий уровень взаимодействия воспитателей, родителей и детей.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42" descr=" Малыш,&lt;b&gt;хлопающий&lt;/b&gt; в ладоши от радости  смайлик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357694"/>
            <a:ext cx="2500330" cy="20955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lipartija.mybb.ru/uploads/0005/04/d0/23-1-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1026" name="Picture 2" descr="C:\Users\Александр\Desktop\Новая папка\фотки\IMG_41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000108"/>
            <a:ext cx="7215238" cy="4929222"/>
          </a:xfrm>
          <a:prstGeom prst="rect">
            <a:avLst/>
          </a:prstGeom>
          <a:noFill/>
        </p:spPr>
      </p:pic>
      <p:pic>
        <p:nvPicPr>
          <p:cNvPr id="6" name="Picture 7" descr="C:\Users\Александр\Desktop\894111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0"/>
            <a:ext cx="3814792" cy="1500174"/>
          </a:xfrm>
          <a:prstGeom prst="rect">
            <a:avLst/>
          </a:prstGeom>
          <a:noFill/>
        </p:spPr>
      </p:pic>
      <p:pic>
        <p:nvPicPr>
          <p:cNvPr id="31746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1419489" y="937598"/>
            <a:ext cx="525475" cy="714553"/>
          </a:xfrm>
          <a:prstGeom prst="rect">
            <a:avLst/>
          </a:prstGeom>
          <a:noFill/>
        </p:spPr>
      </p:pic>
      <p:pic>
        <p:nvPicPr>
          <p:cNvPr id="10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2161019" y="5227845"/>
            <a:ext cx="494291" cy="512094"/>
          </a:xfrm>
          <a:prstGeom prst="rect">
            <a:avLst/>
          </a:prstGeom>
          <a:noFill/>
        </p:spPr>
      </p:pic>
      <p:pic>
        <p:nvPicPr>
          <p:cNvPr id="13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7998744" y="5262639"/>
            <a:ext cx="714375" cy="790576"/>
          </a:xfrm>
          <a:prstGeom prst="rect">
            <a:avLst/>
          </a:prstGeom>
          <a:noFill/>
        </p:spPr>
      </p:pic>
      <p:pic>
        <p:nvPicPr>
          <p:cNvPr id="14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4168944" y="5480580"/>
            <a:ext cx="348635" cy="510822"/>
          </a:xfrm>
          <a:prstGeom prst="rect">
            <a:avLst/>
          </a:prstGeom>
          <a:noFill/>
        </p:spPr>
      </p:pic>
      <p:pic>
        <p:nvPicPr>
          <p:cNvPr id="15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5449071" y="2897005"/>
            <a:ext cx="287016" cy="470675"/>
          </a:xfrm>
          <a:prstGeom prst="rect">
            <a:avLst/>
          </a:prstGeom>
          <a:noFill/>
        </p:spPr>
      </p:pic>
      <p:pic>
        <p:nvPicPr>
          <p:cNvPr id="16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3222882" y="4325382"/>
            <a:ext cx="272188" cy="415997"/>
          </a:xfrm>
          <a:prstGeom prst="rect">
            <a:avLst/>
          </a:prstGeom>
          <a:noFill/>
        </p:spPr>
      </p:pic>
      <p:pic>
        <p:nvPicPr>
          <p:cNvPr id="17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5355970" y="4337916"/>
            <a:ext cx="319471" cy="383111"/>
          </a:xfrm>
          <a:prstGeom prst="rect">
            <a:avLst/>
          </a:prstGeom>
          <a:noFill/>
        </p:spPr>
      </p:pic>
      <p:pic>
        <p:nvPicPr>
          <p:cNvPr id="18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7993309" y="906227"/>
            <a:ext cx="714375" cy="766651"/>
          </a:xfrm>
          <a:prstGeom prst="rect">
            <a:avLst/>
          </a:prstGeom>
          <a:noFill/>
        </p:spPr>
      </p:pic>
      <p:pic>
        <p:nvPicPr>
          <p:cNvPr id="19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6863956" y="2790949"/>
            <a:ext cx="443458" cy="447183"/>
          </a:xfrm>
          <a:prstGeom prst="rect">
            <a:avLst/>
          </a:prstGeom>
          <a:noFill/>
        </p:spPr>
      </p:pic>
      <p:pic>
        <p:nvPicPr>
          <p:cNvPr id="20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5304241" y="5346935"/>
            <a:ext cx="383110" cy="485158"/>
          </a:xfrm>
          <a:prstGeom prst="rect">
            <a:avLst/>
          </a:prstGeom>
          <a:noFill/>
        </p:spPr>
      </p:pic>
      <p:pic>
        <p:nvPicPr>
          <p:cNvPr id="26628" name="Picture 4" descr="http://smiles24.ru/data/smiles/anime-deti-80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5410199"/>
            <a:ext cx="1190625" cy="1447801"/>
          </a:xfrm>
          <a:prstGeom prst="rect">
            <a:avLst/>
          </a:prstGeom>
          <a:noFill/>
        </p:spPr>
      </p:pic>
      <p:pic>
        <p:nvPicPr>
          <p:cNvPr id="21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78727">
            <a:off x="1432206" y="3438415"/>
            <a:ext cx="461835" cy="440761"/>
          </a:xfrm>
          <a:prstGeom prst="rect">
            <a:avLst/>
          </a:prstGeom>
          <a:noFill/>
        </p:spPr>
      </p:pic>
      <p:pic>
        <p:nvPicPr>
          <p:cNvPr id="10242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4143380"/>
            <a:ext cx="642942" cy="178594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 rot="20800816">
            <a:off x="318937" y="155873"/>
            <a:ext cx="2131179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2400" dirty="0" smtClean="0">
                <a:solidFill>
                  <a:srgbClr val="FF3399"/>
                </a:solidFill>
              </a:rPr>
              <a:t>Творческая мастерская</a:t>
            </a:r>
            <a:endParaRPr lang="ru-RU" sz="2400" dirty="0">
              <a:solidFill>
                <a:srgbClr val="FF33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71736" y="35716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Дарим в сей денечек, 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Прекрасный цветочек!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3399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02194" y="-1"/>
            <a:ext cx="4255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Рисование</a:t>
            </a:r>
          </a:p>
        </p:txBody>
      </p:sp>
      <p:pic>
        <p:nvPicPr>
          <p:cNvPr id="26632" name="Picture 8" descr="C:\Users\Александр\Desktop\smil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480" y="214290"/>
            <a:ext cx="785818" cy="58102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easyengl.ucoz.ru/_ld/121/92024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Рабочий стол\IMG_46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3251201" cy="2928958"/>
          </a:xfrm>
          <a:prstGeom prst="flowChartDisplay">
            <a:avLst/>
          </a:prstGeom>
          <a:noFill/>
        </p:spPr>
      </p:pic>
      <p:pic>
        <p:nvPicPr>
          <p:cNvPr id="1027" name="Picture 3" descr="C:\Documents and Settings\Администратор\Рабочий стол\IMG_46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14356"/>
            <a:ext cx="3251200" cy="2795590"/>
          </a:xfrm>
          <a:prstGeom prst="flowChartMagneticDrum">
            <a:avLst/>
          </a:prstGeom>
          <a:noFill/>
        </p:spPr>
      </p:pic>
      <p:pic>
        <p:nvPicPr>
          <p:cNvPr id="6" name="Picture 18" descr=" (282x284, 69Kb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429000"/>
            <a:ext cx="2686050" cy="27051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571480"/>
            <a:ext cx="2786082" cy="523220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Аппликация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142984"/>
            <a:ext cx="4643439" cy="584775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«Ромашка для мамы»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3786190"/>
            <a:ext cx="292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мамочке любимой подарок принесем, в щечку поцелуем и за руку возьмем. 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orum.u-samovara.ru/uploads/monthly_07_2009/post-318-1248678820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C:\Users\Александр\Desktop\мама рабочий стол\фотографии\141___12\IMG_3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214554"/>
            <a:ext cx="3571900" cy="3214710"/>
          </a:xfrm>
          <a:prstGeom prst="flowChartMagneticDisk">
            <a:avLst/>
          </a:prstGeom>
          <a:noFill/>
        </p:spPr>
      </p:pic>
      <p:pic>
        <p:nvPicPr>
          <p:cNvPr id="8" name="Picture 32" descr="Анимашки Дет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857496"/>
            <a:ext cx="1238250" cy="1238250"/>
          </a:xfrm>
          <a:prstGeom prst="rect">
            <a:avLst/>
          </a:prstGeom>
          <a:noFill/>
        </p:spPr>
      </p:pic>
      <p:pic>
        <p:nvPicPr>
          <p:cNvPr id="9" name="Picture 10" descr="http://139.detirkutsk.ru/upload/139/889614_9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52"/>
            <a:ext cx="5500726" cy="1000132"/>
          </a:xfrm>
          <a:prstGeom prst="rect">
            <a:avLst/>
          </a:prstGeom>
          <a:noFill/>
        </p:spPr>
      </p:pic>
      <p:pic>
        <p:nvPicPr>
          <p:cNvPr id="10" name="Picture 10" descr="http://139.detirkutsk.ru/upload/139/889614_9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274" y="142852"/>
            <a:ext cx="5500726" cy="10001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00364" y="1214422"/>
            <a:ext cx="2643206" cy="36933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prstTxWarp prst="textDe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Дидактические игры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57818" y="1643050"/>
            <a:ext cx="285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«Мамы и их детёныши»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14415" y="2000240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«Собери цветок»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 descr="C:\Documents and Settings\Администратор\Рабочий стол\IMG_47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500306"/>
            <a:ext cx="3251200" cy="2857520"/>
          </a:xfrm>
          <a:prstGeom prst="cube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nplus.com/files/resources/original/57482b3e4a3d5154f1e8eb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E:\IMG_47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00174"/>
            <a:ext cx="3251200" cy="2438400"/>
          </a:xfrm>
          <a:prstGeom prst="bevel">
            <a:avLst/>
          </a:prstGeom>
          <a:noFill/>
        </p:spPr>
      </p:pic>
      <p:pic>
        <p:nvPicPr>
          <p:cNvPr id="4" name="Picture 3" descr="E:\IMG_47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00174"/>
            <a:ext cx="3251200" cy="2438400"/>
          </a:xfrm>
          <a:prstGeom prst="bevel">
            <a:avLst/>
          </a:prstGeom>
          <a:noFill/>
        </p:spPr>
      </p:pic>
      <p:pic>
        <p:nvPicPr>
          <p:cNvPr id="5" name="Picture 12" descr="E:\IMG_47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4214818"/>
            <a:ext cx="3251200" cy="2438400"/>
          </a:xfrm>
          <a:prstGeom prst="plaque">
            <a:avLst/>
          </a:prstGeom>
          <a:noFill/>
        </p:spPr>
      </p:pic>
      <p:pic>
        <p:nvPicPr>
          <p:cNvPr id="6" name="Picture 10" descr="http://ont2007.narod.ru/GIF/gif/4/008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5572140"/>
            <a:ext cx="952500" cy="1143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57422" y="285728"/>
            <a:ext cx="392909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Сюжетно – ролевая игра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4483" y="928670"/>
            <a:ext cx="2695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«Дочки матери» </a:t>
            </a:r>
            <a:endParaRPr lang="ru-RU" sz="2400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3/1203/8d/0ded089cb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E:\IMG_4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3571900" cy="3571900"/>
          </a:xfrm>
          <a:prstGeom prst="dodecagon">
            <a:avLst/>
          </a:prstGeom>
          <a:noFill/>
        </p:spPr>
      </p:pic>
      <p:pic>
        <p:nvPicPr>
          <p:cNvPr id="1035" name="Picture 11" descr="E:\IMG_47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1643050"/>
            <a:ext cx="3714776" cy="3929090"/>
          </a:xfrm>
          <a:prstGeom prst="heptagon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142852"/>
            <a:ext cx="3562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Сюжетно – ролевая игра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857232"/>
            <a:ext cx="3286148" cy="646331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«Семья»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0" descr="fbf5c385b170567411180fd527d7f512 (150x150, 26Kb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5143512"/>
            <a:ext cx="1857378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lipartija.mybb.ru/uploads/0005/04/d0/23-1-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32" name="Picture 8" descr="C:\Users\Александр\Desktop\smi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66"/>
            <a:ext cx="876300" cy="876300"/>
          </a:xfrm>
          <a:prstGeom prst="rect">
            <a:avLst/>
          </a:prstGeom>
          <a:noFill/>
        </p:spPr>
      </p:pic>
      <p:pic>
        <p:nvPicPr>
          <p:cNvPr id="6" name="Рисунок 5" descr="C:\Users\Александр\Desktop\день матери\IMG_64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8"/>
            <a:ext cx="3771911" cy="33799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лександр\Desktop\день матери\IMG_64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428868"/>
            <a:ext cx="4772025" cy="4045245"/>
          </a:xfrm>
          <a:prstGeom prst="flowChartDelay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6" descr="Анимашки Музыка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37888">
            <a:off x="3230503" y="5521611"/>
            <a:ext cx="1143664" cy="150180"/>
          </a:xfrm>
          <a:prstGeom prst="rect">
            <a:avLst/>
          </a:prstGeom>
          <a:noFill/>
        </p:spPr>
      </p:pic>
      <p:pic>
        <p:nvPicPr>
          <p:cNvPr id="10" name="Picture 8" descr="http://smiles24.ru/data/smiles/anime-kukly-128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2428868"/>
            <a:ext cx="571504" cy="928684"/>
          </a:xfrm>
          <a:prstGeom prst="rect">
            <a:avLst/>
          </a:prstGeom>
          <a:noFill/>
        </p:spPr>
      </p:pic>
      <p:pic>
        <p:nvPicPr>
          <p:cNvPr id="12" name="Picture 36" descr="Анимашки Музыка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37888">
            <a:off x="2389626" y="5420983"/>
            <a:ext cx="1330207" cy="265787"/>
          </a:xfrm>
          <a:prstGeom prst="rect">
            <a:avLst/>
          </a:prstGeom>
          <a:noFill/>
        </p:spPr>
      </p:pic>
      <p:pic>
        <p:nvPicPr>
          <p:cNvPr id="13" name="Picture 16" descr="smiley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5429264"/>
            <a:ext cx="833436" cy="833437"/>
          </a:xfrm>
          <a:prstGeom prst="rect">
            <a:avLst/>
          </a:prstGeom>
          <a:noFill/>
        </p:spPr>
      </p:pic>
      <p:pic>
        <p:nvPicPr>
          <p:cNvPr id="14" name="Picture 4" descr="C:\Documents and Settings\User\Мои документы\Мои рисунки\анимашки 3\album_20865_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84" y="3714752"/>
            <a:ext cx="207170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85852" y="285728"/>
            <a:ext cx="5429288" cy="954107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детей в  празднике 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7356" y="1000108"/>
            <a:ext cx="478634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«Мамочка моя!»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14942" y="3500437"/>
            <a:ext cx="1643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asyengl.ucoz.ru/_ld/131/63594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7215191"/>
          </a:xfrm>
          <a:prstGeom prst="rect">
            <a:avLst/>
          </a:prstGeom>
          <a:noFill/>
        </p:spPr>
      </p:pic>
      <p:pic>
        <p:nvPicPr>
          <p:cNvPr id="3" name="Рисунок 2" descr="C:\Users\Александр\Desktop\день матери\IMG_4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857364"/>
            <a:ext cx="3357586" cy="3214710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лександр\Desktop\день матери\IMG_46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133850" cy="4043385"/>
          </a:xfrm>
          <a:prstGeom prst="dodec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miles24.ru/data/smiles/anime-cvety-41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4357694"/>
            <a:ext cx="500067" cy="500066"/>
          </a:xfrm>
          <a:prstGeom prst="rect">
            <a:avLst/>
          </a:prstGeom>
          <a:noFill/>
        </p:spPr>
      </p:pic>
      <p:pic>
        <p:nvPicPr>
          <p:cNvPr id="8" name="Picture 2" descr="http://justclickit.ru/flash/flower/flower%20(885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286256"/>
            <a:ext cx="2643206" cy="1143008"/>
          </a:xfrm>
          <a:prstGeom prst="rect">
            <a:avLst/>
          </a:prstGeom>
          <a:noFill/>
        </p:spPr>
      </p:pic>
      <p:pic>
        <p:nvPicPr>
          <p:cNvPr id="9" name="Picture 2" descr="http://justclickit.ru/flash/flower/flower%20(885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5072074"/>
            <a:ext cx="3357586" cy="15716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5720" y="142852"/>
            <a:ext cx="4429156" cy="1571636"/>
          </a:xfrm>
          <a:prstGeom prst="rect">
            <a:avLst/>
          </a:prstGeom>
          <a:noFill/>
          <a:ln>
            <a:noFill/>
          </a:ln>
          <a:effectLst/>
          <a:scene3d>
            <a:camera prst="obliqueTop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prstTxWarp prst="textInflateBottom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dirty="0" smtClean="0">
                <a:solidFill>
                  <a:srgbClr val="FF3399"/>
                </a:solidFill>
                <a:cs typeface="Aharoni" pitchFamily="2" charset="-79"/>
              </a:rPr>
              <a:t>Мастер класс </a:t>
            </a:r>
          </a:p>
          <a:p>
            <a:r>
              <a:rPr lang="ru-RU" dirty="0" smtClean="0">
                <a:solidFill>
                  <a:srgbClr val="FF3399"/>
                </a:solidFill>
                <a:cs typeface="Aharoni" pitchFamily="2" charset="-79"/>
              </a:rPr>
              <a:t>«Розочка для мамочки»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ebL3bG7GTv4/T1TkovKA8wI/AAAAAAAACbc/xlzeY4tjKHc/s1600/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Александр\Desktop\день матери\IMG_46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500462" cy="316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лександр\Desktop\день матери\IMG_4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428868"/>
            <a:ext cx="3790950" cy="388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5214950"/>
            <a:ext cx="214314" cy="571497"/>
          </a:xfrm>
          <a:prstGeom prst="rect">
            <a:avLst/>
          </a:prstGeom>
          <a:noFill/>
        </p:spPr>
      </p:pic>
      <p:pic>
        <p:nvPicPr>
          <p:cNvPr id="6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357694"/>
            <a:ext cx="142876" cy="380998"/>
          </a:xfrm>
          <a:prstGeom prst="rect">
            <a:avLst/>
          </a:prstGeom>
          <a:noFill/>
        </p:spPr>
      </p:pic>
      <p:pic>
        <p:nvPicPr>
          <p:cNvPr id="7" name="Picture 2" descr="http://4put.ru/pictures/max/342/105157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38762">
            <a:off x="663803" y="3427839"/>
            <a:ext cx="2428892" cy="33909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7686" y="1285860"/>
            <a:ext cx="3429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ГОВОРЯТ У МАМЫ</a:t>
            </a:r>
            <a:r>
              <a:rPr lang="en-US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РУКИ</a:t>
            </a:r>
            <a:r>
              <a:rPr lang="en-US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 ПРОСТЫЕ, ГОВОРЯТ У</a:t>
            </a:r>
            <a:r>
              <a:rPr lang="en-US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8000">
                  <a:solidFill>
                    <a:srgbClr val="FF339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МАМЫ РУКИ ЗОЛОТЫЕ!</a:t>
            </a:r>
            <a:endParaRPr lang="ru-RU" b="1" dirty="0">
              <a:ln w="18000">
                <a:solidFill>
                  <a:srgbClr val="FF3399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Надпись 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0"/>
            <a:ext cx="2371725" cy="81915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71604" y="714356"/>
            <a:ext cx="3689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«Сластёна»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du447.minsk.edu.by/ru/sm_full.aspx?guid=187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7" y="3571876"/>
            <a:ext cx="3500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Мамочка</a:t>
            </a:r>
            <a:r>
              <a:rPr lang="ru-RU" sz="48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ru-RU" sz="48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моя!</a:t>
            </a:r>
            <a:endParaRPr lang="ru-RU" sz="48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2643182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Творческий проект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во второй  младшей группе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338" name="Picture 2" descr="http://justclickit.ru/flash/butterfly/butterfly%20(335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035749">
            <a:off x="2120675" y="852326"/>
            <a:ext cx="1111391" cy="1003024"/>
          </a:xfrm>
          <a:prstGeom prst="rect">
            <a:avLst/>
          </a:prstGeom>
          <a:noFill/>
        </p:spPr>
      </p:pic>
      <p:pic>
        <p:nvPicPr>
          <p:cNvPr id="14340" name="Picture 4" descr="http://justclickit.ru/flash/butterfly/butterfly%20(236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500702"/>
            <a:ext cx="561975" cy="457200"/>
          </a:xfrm>
          <a:prstGeom prst="rect">
            <a:avLst/>
          </a:prstGeom>
          <a:noFill/>
        </p:spPr>
      </p:pic>
      <p:pic>
        <p:nvPicPr>
          <p:cNvPr id="14342" name="Picture 6" descr="http://http.ff.priroda.inc.ru/animation/babochki/Vlinder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29" y="5214951"/>
            <a:ext cx="785819" cy="857256"/>
          </a:xfrm>
          <a:prstGeom prst="rect">
            <a:avLst/>
          </a:prstGeom>
          <a:noFill/>
        </p:spPr>
      </p:pic>
      <p:pic>
        <p:nvPicPr>
          <p:cNvPr id="12" name="Picture 6" descr="http://http.ff.priroda.inc.ru/animation/babochki/Vlinder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39" y="2143116"/>
            <a:ext cx="928662" cy="500066"/>
          </a:xfrm>
          <a:prstGeom prst="rect">
            <a:avLst/>
          </a:prstGeom>
          <a:noFill/>
        </p:spPr>
      </p:pic>
      <p:pic>
        <p:nvPicPr>
          <p:cNvPr id="13" name="Picture 4" descr="http://justclickit.ru/flash/butterfly/butterfly%20(236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943995">
            <a:off x="7504966" y="422254"/>
            <a:ext cx="1256985" cy="1179508"/>
          </a:xfrm>
          <a:prstGeom prst="rect">
            <a:avLst/>
          </a:prstGeom>
          <a:noFill/>
        </p:spPr>
      </p:pic>
      <p:pic>
        <p:nvPicPr>
          <p:cNvPr id="14" name="Picture 6" descr="http://http.ff.priroda.inc.ru/animation/babochki/Vlinder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86633">
            <a:off x="1711093" y="238504"/>
            <a:ext cx="1279550" cy="678589"/>
          </a:xfrm>
          <a:prstGeom prst="rect">
            <a:avLst/>
          </a:prstGeom>
          <a:noFill/>
        </p:spPr>
      </p:pic>
      <p:pic>
        <p:nvPicPr>
          <p:cNvPr id="15" name="Picture 2" descr="http://justclickit.ru/flash/butterfly/butterfly%20(335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035749">
            <a:off x="8242439" y="4104321"/>
            <a:ext cx="990924" cy="74794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smayls.ru/data/smiles/animashki-cvety-13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643446"/>
            <a:ext cx="523875" cy="704851"/>
          </a:xfrm>
          <a:prstGeom prst="rect">
            <a:avLst/>
          </a:prstGeom>
          <a:noFill/>
        </p:spPr>
      </p:pic>
      <p:pic>
        <p:nvPicPr>
          <p:cNvPr id="29698" name="Picture 2" descr="http://miranimashki.ru/_ph/107/2/63592937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Александр\Desktop\день матери\IMG_64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642918"/>
            <a:ext cx="4045354" cy="3933825"/>
          </a:xfrm>
          <a:prstGeom prst="dodec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Александр\Desktop\enfant_43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214686"/>
            <a:ext cx="1857375" cy="1285875"/>
          </a:xfrm>
          <a:prstGeom prst="rect">
            <a:avLst/>
          </a:prstGeom>
          <a:noFill/>
        </p:spPr>
      </p:pic>
      <p:pic>
        <p:nvPicPr>
          <p:cNvPr id="9" name="Picture 4" descr="http://4put.ru/pictures/max/110/33982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267098">
            <a:off x="2671796" y="4434934"/>
            <a:ext cx="2214578" cy="1928826"/>
          </a:xfrm>
          <a:prstGeom prst="rect">
            <a:avLst/>
          </a:prstGeom>
          <a:noFill/>
        </p:spPr>
      </p:pic>
      <p:pic>
        <p:nvPicPr>
          <p:cNvPr id="6" name="Рисунок 5" descr="C:\Users\Александр\Desktop\день матери\IMG_64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2285992"/>
            <a:ext cx="3429024" cy="3000396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miles24.ru/data/smiles/anime-deti-80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70" y="4357694"/>
            <a:ext cx="761997" cy="80485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00430" y="428604"/>
            <a:ext cx="3286148" cy="1357322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танцуем и поём,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Вместе весело живём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7072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родителей в празднике 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syengl.ucoz.ru/_ld/131/635941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4" name="Picture 6" descr="http://img-fotki.yandex.ru/get/6301/105877511.b6/0_6bf5a_d8be5a0c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7429552" cy="6429396"/>
          </a:xfrm>
          <a:prstGeom prst="rect">
            <a:avLst/>
          </a:prstGeom>
          <a:noFill/>
        </p:spPr>
      </p:pic>
      <p:pic>
        <p:nvPicPr>
          <p:cNvPr id="4" name="Picture 4" descr="C:\Documents and Settings\Администратор\Рабочий стол\IMG_46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643042" y="928670"/>
            <a:ext cx="5429288" cy="5286412"/>
          </a:xfrm>
          <a:prstGeom prst="round2Diag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0"/>
            <a:ext cx="578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Фотовыставка «Мама –звёздочка моя!»</a:t>
            </a:r>
            <a:endParaRPr lang="ru-RU" sz="2400" dirty="0"/>
          </a:p>
        </p:txBody>
      </p:sp>
      <p:pic>
        <p:nvPicPr>
          <p:cNvPr id="6" name="Picture 40" descr="http://gameplay.clan.su/_ph/2/1/600169563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16407">
            <a:off x="5087711" y="4950504"/>
            <a:ext cx="1171575" cy="1143001"/>
          </a:xfrm>
          <a:prstGeom prst="rect">
            <a:avLst/>
          </a:prstGeom>
          <a:noFill/>
        </p:spPr>
      </p:pic>
      <p:pic>
        <p:nvPicPr>
          <p:cNvPr id="7" name="Picture 4" descr="http://wdesk.ru/_ph/111/2/31575301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1643050"/>
            <a:ext cx="742950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лександр\Desktop\анимации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Рисунок 2" descr="C:\Users\Александр\Desktop\день матери\IMG_46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68580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photoholic24.com/wp-content/uploads/2015/04/blestjashki-cvetov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01195">
            <a:off x="24561" y="1097550"/>
            <a:ext cx="2213690" cy="1422779"/>
          </a:xfrm>
          <a:prstGeom prst="rect">
            <a:avLst/>
          </a:prstGeom>
          <a:noFill/>
        </p:spPr>
      </p:pic>
      <p:pic>
        <p:nvPicPr>
          <p:cNvPr id="5" name="Picture 4" descr="http://kartinki-cvetov.ru/images3/10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286256"/>
            <a:ext cx="4214810" cy="2571744"/>
          </a:xfrm>
          <a:prstGeom prst="rect">
            <a:avLst/>
          </a:prstGeom>
          <a:noFill/>
        </p:spPr>
      </p:pic>
      <p:pic>
        <p:nvPicPr>
          <p:cNvPr id="7" name="Picture 2" descr="http://4put.ru/pictures/max/185/56893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93291">
            <a:off x="6639383" y="711160"/>
            <a:ext cx="2159018" cy="14308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14612" y="142852"/>
            <a:ext cx="507209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Мама - это значит нежность, 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ласка, доброта,</a:t>
            </a:r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Мама - это безмятежность, 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радость, красота!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3/1203/8d/0ded089cb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Александр\Desktop\день матери\IMG_46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6929486" cy="5143536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643446"/>
            <a:ext cx="142876" cy="380998"/>
          </a:xfrm>
          <a:prstGeom prst="rect">
            <a:avLst/>
          </a:prstGeom>
          <a:noFill/>
        </p:spPr>
      </p:pic>
      <p:pic>
        <p:nvPicPr>
          <p:cNvPr id="6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286388"/>
            <a:ext cx="142876" cy="380998"/>
          </a:xfrm>
          <a:prstGeom prst="rect">
            <a:avLst/>
          </a:prstGeom>
          <a:noFill/>
        </p:spPr>
      </p:pic>
      <p:pic>
        <p:nvPicPr>
          <p:cNvPr id="7" name="Picture 2" descr="http://www.hooligani.ru/arhiv/gifnovi/1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5072074"/>
            <a:ext cx="142876" cy="380998"/>
          </a:xfrm>
          <a:prstGeom prst="rect">
            <a:avLst/>
          </a:prstGeom>
          <a:noFill/>
        </p:spPr>
      </p:pic>
      <p:pic>
        <p:nvPicPr>
          <p:cNvPr id="8" name="Picture 22" descr="http://liubavyshka.ru/_ph/27/2/97569770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642918"/>
            <a:ext cx="695325" cy="9144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28794" y="0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Чаепитие родителей с детьми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34" descr="Анимашки Дети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5429264"/>
            <a:ext cx="447675" cy="1276350"/>
          </a:xfrm>
          <a:prstGeom prst="rect">
            <a:avLst/>
          </a:prstGeom>
          <a:noFill/>
        </p:spPr>
      </p:pic>
      <p:pic>
        <p:nvPicPr>
          <p:cNvPr id="11" name="Picture 12" descr="Пасхальные яйца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5286388"/>
            <a:ext cx="642942" cy="500066"/>
          </a:xfrm>
          <a:prstGeom prst="rect">
            <a:avLst/>
          </a:prstGeom>
          <a:noFill/>
        </p:spPr>
      </p:pic>
      <p:pic>
        <p:nvPicPr>
          <p:cNvPr id="12" name="Picture 6" descr="http://smayls.ru/data/smiles/animashki-cvety-13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228478">
            <a:off x="159655" y="1372524"/>
            <a:ext cx="523875" cy="704851"/>
          </a:xfrm>
          <a:prstGeom prst="rect">
            <a:avLst/>
          </a:prstGeom>
          <a:noFill/>
        </p:spPr>
      </p:pic>
      <p:pic>
        <p:nvPicPr>
          <p:cNvPr id="13" name="Picture 6" descr="http://smayls.ru/data/smiles/animashki-cvety-13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4347922">
            <a:off x="6675784" y="6196868"/>
            <a:ext cx="523875" cy="70485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14348" y="357166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3399"/>
                </a:solidFill>
              </a:rPr>
              <a:t>Чай горячий, ароматный, и на вкус весьма приятный,</a:t>
            </a:r>
            <a:endParaRPr lang="en-US" dirty="0" smtClean="0">
              <a:solidFill>
                <a:srgbClr val="FF3399"/>
              </a:solidFill>
            </a:endParaRPr>
          </a:p>
          <a:p>
            <a:r>
              <a:rPr lang="ru-RU" dirty="0" smtClean="0">
                <a:solidFill>
                  <a:srgbClr val="FF3399"/>
                </a:solidFill>
              </a:rPr>
              <a:t> От недуга исцеляет, и усталость прогоняет,</a:t>
            </a:r>
            <a:endParaRPr lang="en-US" dirty="0" smtClean="0">
              <a:solidFill>
                <a:srgbClr val="FF3399"/>
              </a:solidFill>
            </a:endParaRPr>
          </a:p>
          <a:p>
            <a:r>
              <a:rPr lang="ru-RU" dirty="0" smtClean="0">
                <a:solidFill>
                  <a:srgbClr val="FF3399"/>
                </a:solidFill>
              </a:rPr>
              <a:t>Силы новые дает,  и всех за стол завёт!</a:t>
            </a:r>
            <a:endParaRPr lang="en-US" dirty="0" smtClean="0">
              <a:solidFill>
                <a:srgbClr val="FF3399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g05.deviantart.net/cb05/i/2010/140/7/e/stairway_to_summer_by_punainentaiteili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http://www.ds-tabul.chi.edu54.ru/images/family-walking-clip-art-63144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500438"/>
            <a:ext cx="2500330" cy="1785950"/>
          </a:xfrm>
          <a:prstGeom prst="rect">
            <a:avLst/>
          </a:prstGeom>
          <a:noFill/>
        </p:spPr>
      </p:pic>
      <p:pic>
        <p:nvPicPr>
          <p:cNvPr id="4" name="Picture 6" descr="http://4put.ru/pictures/max/216/66552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5572140"/>
            <a:ext cx="5357818" cy="1190625"/>
          </a:xfrm>
          <a:prstGeom prst="rect">
            <a:avLst/>
          </a:prstGeom>
          <a:noFill/>
        </p:spPr>
      </p:pic>
      <p:pic>
        <p:nvPicPr>
          <p:cNvPr id="8194" name="Picture 2" descr="https://image.jimcdn.com/app/cms/image/transf/none/path/sb40f277f1669e3dc/image/i6d18abd4962900c2/version/1331402268/imag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786322"/>
            <a:ext cx="357185" cy="50006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018.radikal.ru/i523/1203/8d/0ded089cb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img-fotki.yandex.ru/get/6307/105877511.b6/0_6bf82_d9191766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643314"/>
            <a:ext cx="6096000" cy="3000376"/>
          </a:xfrm>
          <a:prstGeom prst="rect">
            <a:avLst/>
          </a:prstGeom>
          <a:noFill/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42845" y="1071546"/>
            <a:ext cx="6000792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807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rtl="0"/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effectLst/>
              <a:latin typeface="Times New Roman"/>
              <a:cs typeface="Times New Roman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357422" y="571480"/>
            <a:ext cx="421484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sng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проекта:</a:t>
            </a:r>
            <a:r>
              <a:rPr kumimoji="0" lang="ru-RU" sz="1100" b="1" i="1" u="sng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1" u="sng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1" i="1" u="sng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Мама - это самый главный человек для ребенка. Но в последнее время всё чаще прослеживается преобладание у современных детей потребительского отношения к маме, а не духовного. </a:t>
            </a:r>
            <a:endParaRPr kumimoji="0" lang="en-US" sz="1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 воспитывать у ребенка любовь к семье, маме, с первых лет жизни. Малыш должен понимать, что все хорошее начинается с родного дома и матери </a:t>
            </a:r>
            <a:r>
              <a:rPr kumimoji="0" lang="ru-RU" sz="1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хранительницы очага. </a:t>
            </a:r>
            <a:endParaRPr kumimoji="0" lang="ru-RU" sz="18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smiles24.ru/data/smiles/blesk-cvety-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310751">
            <a:off x="463546" y="72789"/>
            <a:ext cx="2137054" cy="147232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lipartija.mybb.ru/uploads/0005/04/d0/23-1-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8" descr="Ангелок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786058"/>
            <a:ext cx="3571868" cy="3929066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928662" y="714357"/>
            <a:ext cx="757242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доминирующему виду: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творческий, игровой.</a:t>
            </a:r>
            <a:b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характеру участия ребенка в проекте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участник от зарождения идеи до получения результата.</a:t>
            </a:r>
            <a:b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характеру контактов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осуществляется внутри одной возрастной группы.</a:t>
            </a:r>
            <a:b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количеству участников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фронтальный. </a:t>
            </a:r>
            <a:b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000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 воспитатель, дети второй младшей группы (3-4 года),родители. </a:t>
            </a:r>
            <a:endParaRPr kumimoji="0" lang="ru-RU" sz="2000" i="0" u="none" strike="noStrike" normalizeH="0" baseline="0" dirty="0" smtClean="0">
              <a:ln w="18000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продолжительности</a:t>
            </a:r>
            <a:r>
              <a:rPr kumimoji="0" lang="ru-RU" sz="2000" i="0" u="none" strike="noStrike" normalizeH="0" baseline="0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краткосрочный.</a:t>
            </a:r>
            <a:b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 реализации проекта</a:t>
            </a:r>
            <a:r>
              <a:rPr kumimoji="0" lang="ru-RU" sz="2000" i="0" u="none" strike="noStrike" spc="150" normalizeH="0" baseline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ноябрь 2016 г.</a:t>
            </a:r>
            <a:r>
              <a:rPr kumimoji="0" lang="ru-RU" sz="16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1" i="0" u="none" strike="noStrike" spc="150" normalizeH="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0"/>
            <a:ext cx="77153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Паспорт проекта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32-конечная звезда 17"/>
          <p:cNvSpPr/>
          <p:nvPr/>
        </p:nvSpPr>
        <p:spPr>
          <a:xfrm>
            <a:off x="3428992" y="3929066"/>
            <a:ext cx="2857520" cy="1500198"/>
          </a:xfrm>
          <a:prstGeom prst="star3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Проблема: 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зачем человеку нужна мама?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ebL3bG7GTv4/T1TkovKA8wI/AAAAAAAACbc/xlzeY4tjKHc/s1600/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http://www.playcast.ru/uploads/2016/11/14/2052594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843074"/>
            <a:ext cx="3500462" cy="5014926"/>
          </a:xfrm>
          <a:prstGeom prst="rect">
            <a:avLst/>
          </a:prstGeom>
          <a:noFill/>
        </p:spPr>
      </p:pic>
      <p:pic>
        <p:nvPicPr>
          <p:cNvPr id="12292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62000" cy="1714500"/>
          </a:xfrm>
          <a:prstGeom prst="rect">
            <a:avLst/>
          </a:prstGeom>
          <a:noFill/>
        </p:spPr>
      </p:pic>
      <p:pic>
        <p:nvPicPr>
          <p:cNvPr id="14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203218" y="-774357"/>
            <a:ext cx="897360" cy="2446075"/>
          </a:xfrm>
          <a:prstGeom prst="rect">
            <a:avLst/>
          </a:prstGeom>
          <a:noFill/>
        </p:spPr>
      </p:pic>
      <p:pic>
        <p:nvPicPr>
          <p:cNvPr id="15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219436" y="-711001"/>
            <a:ext cx="703948" cy="2143528"/>
          </a:xfrm>
          <a:prstGeom prst="rect">
            <a:avLst/>
          </a:prstGeom>
          <a:noFill/>
        </p:spPr>
      </p:pic>
      <p:pic>
        <p:nvPicPr>
          <p:cNvPr id="16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762000" cy="1714500"/>
          </a:xfrm>
          <a:prstGeom prst="rect">
            <a:avLst/>
          </a:prstGeom>
          <a:noFill/>
        </p:spPr>
      </p:pic>
      <p:pic>
        <p:nvPicPr>
          <p:cNvPr id="17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86776" y="4522960"/>
            <a:ext cx="857224" cy="2120750"/>
          </a:xfrm>
          <a:prstGeom prst="rect">
            <a:avLst/>
          </a:prstGeom>
          <a:noFill/>
        </p:spPr>
      </p:pic>
      <p:pic>
        <p:nvPicPr>
          <p:cNvPr id="18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900717" flipH="1">
            <a:off x="7562017" y="5355139"/>
            <a:ext cx="592641" cy="2140381"/>
          </a:xfrm>
          <a:prstGeom prst="rect">
            <a:avLst/>
          </a:prstGeom>
          <a:noFill/>
        </p:spPr>
      </p:pic>
      <p:pic>
        <p:nvPicPr>
          <p:cNvPr id="19" name="Picture 4" descr="http://wdesk.ru/_ph/191/2/2634833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467297">
            <a:off x="4816591" y="5482840"/>
            <a:ext cx="499135" cy="199063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00298" y="1142984"/>
            <a:ext cx="274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857224" y="1714488"/>
            <a:ext cx="4572032" cy="371477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FF3399"/>
              </a:solidFill>
              <a:effectLst>
                <a:glow rad="101600">
                  <a:srgbClr val="FF3399">
                    <a:alpha val="60000"/>
                  </a:srgbClr>
                </a:glow>
              </a:effectLst>
            </a:endParaRPr>
          </a:p>
          <a:p>
            <a:pPr algn="ctr"/>
            <a:endParaRPr lang="ru-RU" dirty="0" smtClean="0">
              <a:solidFill>
                <a:srgbClr val="FF3399"/>
              </a:solidFill>
              <a:effectLst>
                <a:glow rad="101600">
                  <a:srgbClr val="FF3399">
                    <a:alpha val="60000"/>
                  </a:srgbClr>
                </a:glow>
              </a:effectLst>
            </a:endParaRPr>
          </a:p>
          <a:p>
            <a:pPr algn="ctr"/>
            <a:r>
              <a:rPr lang="ru-RU" dirty="0" smtClean="0">
                <a:solidFill>
                  <a:srgbClr val="FF3399"/>
                </a:solidFill>
                <a:effectLst>
                  <a:glow rad="101600">
                    <a:srgbClr val="FF3399">
                      <a:alpha val="60000"/>
                    </a:srgbClr>
                  </a:glow>
                </a:effectLst>
              </a:rPr>
              <a:t>                                                                                             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Углублять знания детей о культуре и традициях семейных взаимоотношений. Воспитывать любовь и уважение к матери, её труду, умение ценить её заботу о близких.</a:t>
            </a:r>
            <a:b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dirty="0" smtClean="0">
              <a:solidFill>
                <a:srgbClr val="FF3399"/>
              </a:solidFill>
              <a:effectLst>
                <a:glow rad="101600">
                  <a:srgbClr val="FF3399">
                    <a:alpha val="60000"/>
                  </a:srgbClr>
                </a:glow>
              </a:effectLst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easyengl.ucoz.ru/_ld/121/92024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197346"/>
            <a:ext cx="7215238" cy="452431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accent6"/>
                  </a:solidFill>
                </a:ln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ctr"/>
            <a:endParaRPr lang="ru-RU" dirty="0" smtClean="0">
              <a:ln>
                <a:solidFill>
                  <a:schemeClr val="accent6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n>
                  <a:solidFill>
                    <a:schemeClr val="accent6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детей с праздником - «День Матери».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Воспитывать у детей уважение и заботливое отношение к матери, бабушке, оказывать им посильную помощь (убирать игрушки, накрывать на стол, протирать после еды стол и </a:t>
            </a:r>
            <a:r>
              <a:rPr lang="ru-RU" dirty="0" err="1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 smtClean="0">
              <a:ln w="1905">
                <a:solidFill>
                  <a:schemeClr val="accent6"/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Расширить сведения о семье (знать имена, отчества, профессию, место работы, увлечения).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Способствовать воспитанию нравственных устоев семьи, уважения к старшим.</a:t>
            </a:r>
          </a:p>
          <a:p>
            <a:pPr>
              <a:buFontTx/>
              <a:buChar char="-"/>
            </a:pPr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Углубить знания детей о роли мамы в их жизни. - Способствовать сплочённости родительского коллектива.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Обогащать детско-родительские отношения опытом совместной творческой деятельности.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Развивать творческие способности детей, желание делать подарки маме. 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Способствовать развитию детской речи через выразительное чтение стихов, пословиц, составление рассказов о маме. </a:t>
            </a:r>
          </a:p>
          <a:p>
            <a:r>
              <a:rPr lang="ru-RU" dirty="0" smtClean="0">
                <a:ln w="1905">
                  <a:solidFill>
                    <a:schemeClr val="accent6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Развивать коммуникативные навыки детей</a:t>
            </a:r>
            <a:endParaRPr lang="ru-RU" dirty="0">
              <a:ln w="1905">
                <a:solidFill>
                  <a:schemeClr val="accent6"/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smayls.ru/data/smiles/animashki-deti-78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000636"/>
            <a:ext cx="952500" cy="1609726"/>
          </a:xfrm>
          <a:prstGeom prst="rect">
            <a:avLst/>
          </a:prstGeom>
          <a:noFill/>
        </p:spPr>
      </p:pic>
      <p:pic>
        <p:nvPicPr>
          <p:cNvPr id="14338" name="Picture 2" descr="http://4put.ru/pictures/max/550/169022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286256"/>
            <a:ext cx="2786050" cy="25717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inikam.users.photofile.ru/photo/finikam/96641756/large/127524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71670" y="1428736"/>
            <a:ext cx="4572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ctr"/>
            <a:r>
              <a:rPr lang="ru-RU" b="1" u="sng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педагогов: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• раскрыть образ матери в поэзии, в живописи.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• развитие у детей коммуникативных навыков, умение работать совместно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• создание условий для проявления у детей, творчества, воображения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• расширение кругозора детей через чтение художественной литературы, знакомство с пословицами, разучивание стихов,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• повысить свой профессиональный опыт.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143511"/>
            <a:ext cx="6000760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родителей: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•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педагогической грамотности родителей,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• желание тесно взаимодействовать с воспитателями, участвовать в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образовательном процессе.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6050" y="0"/>
            <a:ext cx="6357950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Ожидаемые результаты: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b="1" u="sng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</a:t>
            </a:r>
            <a: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проявляют милосердие и заботу о маме,</a:t>
            </a:r>
            <a:b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выказывают любознательность,</a:t>
            </a:r>
          </a:p>
          <a:p>
            <a: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развитие творческих способностей</a:t>
            </a:r>
            <a:r>
              <a:rPr lang="ru-RU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b="1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12" descr="http://img1.liveinternet.ru/images/attach/c/4/80/576/80576465_large_f2b36ef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2143140" cy="3357562"/>
          </a:xfrm>
          <a:prstGeom prst="rect">
            <a:avLst/>
          </a:prstGeom>
          <a:noFill/>
        </p:spPr>
      </p:pic>
      <p:pic>
        <p:nvPicPr>
          <p:cNvPr id="16" name="Picture 4" descr="http://4put.ru/pictures/max/182/56132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392748">
            <a:off x="6606851" y="659040"/>
            <a:ext cx="2324966" cy="25754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avatanplus.com/files/resources/original/57482b3e4a3d5154f1e8eb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Users\Александр\Desktop\animashki-deti-76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857628"/>
            <a:ext cx="4357718" cy="275273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357166"/>
            <a:ext cx="6858048" cy="3500462"/>
          </a:xfrm>
          <a:prstGeom prst="rect">
            <a:avLst/>
          </a:prstGeom>
        </p:spPr>
        <p:txBody>
          <a:bodyPr wrap="square">
            <a:prstTxWarp prst="textPlain">
              <a:avLst>
                <a:gd name="adj" fmla="val 47710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по проекту с детьми:</a:t>
            </a: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этап. Организационный (подготовительный) 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Составление паспорта проекта.  </a:t>
            </a:r>
          </a:p>
          <a:p>
            <a:endParaRPr lang="ru-RU" b="1" dirty="0" smtClean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Подбор детской художественной литературы для чтения детям, заучивания.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Работа с методическим материалом, литературой по данной теме.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Сбор фотоматериала.  </a:t>
            </a:r>
          </a:p>
          <a:p>
            <a:endParaRPr lang="ru-RU" b="1" dirty="0" smtClean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Разработка проекта и конспектов к нему</a:t>
            </a:r>
            <a:endParaRPr lang="ru-RU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1qsm8gx115ipa.cloudfront.net/_900296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166843"/>
            <a:ext cx="5500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2 этап. Практический (выполнение проекта) 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Проведение с детьми бесед.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Проведение подвижных, дидактических, сюжетно-ролевых игр.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Чтение художественной литературы детям (заучивание стихов, загадывание  загадок по теме)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Оформление выставки книг, рассматривание картин. Выставка рисунков «Портрет моей семьи» Изготовление подарков. </a:t>
            </a:r>
          </a:p>
          <a:p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Оформление фотовыставки «Мама звёздочка моя!». Прослушивание песен о маме и разучивании некоторых из них. </a:t>
            </a:r>
          </a:p>
          <a:p>
            <a:r>
              <a:rPr lang="ru-RU" b="1" u="sng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</a:t>
            </a:r>
            <a:r>
              <a:rPr lang="ru-RU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«Разговор о маме», «Мама – самый близкий друг»</a:t>
            </a:r>
            <a:endParaRPr lang="ru-RU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72325" y="4786328"/>
            <a:ext cx="3786190" cy="357157"/>
          </a:xfrm>
          <a:prstGeom prst="rect">
            <a:avLst/>
          </a:prstGeom>
          <a:noFill/>
        </p:spPr>
      </p:pic>
      <p:pic>
        <p:nvPicPr>
          <p:cNvPr id="8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4114800" cy="381001"/>
          </a:xfrm>
          <a:prstGeom prst="rect">
            <a:avLst/>
          </a:prstGeom>
          <a:noFill/>
        </p:spPr>
      </p:pic>
      <p:pic>
        <p:nvPicPr>
          <p:cNvPr id="9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6476999"/>
            <a:ext cx="4714876" cy="381001"/>
          </a:xfrm>
          <a:prstGeom prst="rect">
            <a:avLst/>
          </a:prstGeom>
          <a:noFill/>
        </p:spPr>
      </p:pic>
      <p:pic>
        <p:nvPicPr>
          <p:cNvPr id="10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476999"/>
            <a:ext cx="4286280" cy="381001"/>
          </a:xfrm>
          <a:prstGeom prst="rect">
            <a:avLst/>
          </a:prstGeom>
          <a:noFill/>
        </p:spPr>
      </p:pic>
      <p:pic>
        <p:nvPicPr>
          <p:cNvPr id="11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23630" y="2108762"/>
            <a:ext cx="4212144" cy="428596"/>
          </a:xfrm>
          <a:prstGeom prst="rect">
            <a:avLst/>
          </a:prstGeom>
          <a:noFill/>
        </p:spPr>
      </p:pic>
      <p:pic>
        <p:nvPicPr>
          <p:cNvPr id="12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714908" cy="381001"/>
          </a:xfrm>
          <a:prstGeom prst="rect">
            <a:avLst/>
          </a:prstGeom>
          <a:noFill/>
        </p:spPr>
      </p:pic>
      <p:pic>
        <p:nvPicPr>
          <p:cNvPr id="13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866900" y="1866899"/>
            <a:ext cx="4114800" cy="381001"/>
          </a:xfrm>
          <a:prstGeom prst="rect">
            <a:avLst/>
          </a:prstGeom>
          <a:noFill/>
        </p:spPr>
      </p:pic>
      <p:pic>
        <p:nvPicPr>
          <p:cNvPr id="14" name="Picture 2" descr="http://cs5-3.4pda.to/2964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678223" y="4620755"/>
            <a:ext cx="3914566" cy="55992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solidFill>
            <a:srgbClr val="FF0000"/>
          </a:solidFill>
        </a:ln>
      </a:spPr>
      <a:bodyPr wrap="square" rtlCol="0">
        <a:prstTxWarp prst="textWave1">
          <a:avLst/>
        </a:prstTxWarp>
        <a:spAutoFit/>
        <a:scene3d>
          <a:camera prst="isometricOffAxis1Right"/>
          <a:lightRig rig="threePt" dir="t"/>
        </a:scene3d>
      </a:bodyPr>
      <a:lstStyle>
        <a:defPPr>
          <a:defRPr dirty="0" smtClean="0">
            <a:solidFill>
              <a:srgbClr val="FF3399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601</Words>
  <PresentationFormat>Экран (4:3)</PresentationFormat>
  <Paragraphs>104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Админ</cp:lastModifiedBy>
  <cp:revision>118</cp:revision>
  <dcterms:created xsi:type="dcterms:W3CDTF">2016-12-08T14:59:35Z</dcterms:created>
  <dcterms:modified xsi:type="dcterms:W3CDTF">2017-02-14T09:15:48Z</dcterms:modified>
</cp:coreProperties>
</file>