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7" r:id="rId2"/>
    <p:sldId id="256" r:id="rId3"/>
    <p:sldId id="262" r:id="rId4"/>
    <p:sldId id="273" r:id="rId5"/>
    <p:sldId id="259" r:id="rId6"/>
    <p:sldId id="266" r:id="rId7"/>
    <p:sldId id="258" r:id="rId8"/>
    <p:sldId id="263" r:id="rId9"/>
    <p:sldId id="260" r:id="rId10"/>
    <p:sldId id="268" r:id="rId11"/>
    <p:sldId id="257" r:id="rId12"/>
    <p:sldId id="272" r:id="rId13"/>
    <p:sldId id="280" r:id="rId14"/>
    <p:sldId id="269" r:id="rId15"/>
    <p:sldId id="283" r:id="rId16"/>
    <p:sldId id="281" r:id="rId17"/>
    <p:sldId id="264" r:id="rId18"/>
    <p:sldId id="276" r:id="rId19"/>
    <p:sldId id="277" r:id="rId20"/>
    <p:sldId id="274" r:id="rId21"/>
    <p:sldId id="261" r:id="rId22"/>
    <p:sldId id="279" r:id="rId23"/>
    <p:sldId id="278" r:id="rId24"/>
    <p:sldId id="27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CCFF"/>
    <a:srgbClr val="CCFF66"/>
    <a:srgbClr val="FF0000"/>
    <a:srgbClr val="99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33BF9-F9CC-4E72-AB9D-1D6B649DAB73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7EDB9-DA70-4809-99EB-278E80E92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7EDB9-DA70-4809-99EB-278E80E92F7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image" Target="../media/image31.jpeg"/><Relationship Id="rId7" Type="http://schemas.openxmlformats.org/officeDocument/2006/relationships/image" Target="../media/image35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gif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gif"/><Relationship Id="rId4" Type="http://schemas.openxmlformats.org/officeDocument/2006/relationships/image" Target="../media/image4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gif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gif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gif"/><Relationship Id="rId3" Type="http://schemas.openxmlformats.org/officeDocument/2006/relationships/image" Target="../media/image36.gif"/><Relationship Id="rId7" Type="http://schemas.openxmlformats.org/officeDocument/2006/relationships/image" Target="../media/image54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gif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5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gif"/><Relationship Id="rId5" Type="http://schemas.openxmlformats.org/officeDocument/2006/relationships/image" Target="../media/image33.gif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gif"/><Relationship Id="rId3" Type="http://schemas.openxmlformats.org/officeDocument/2006/relationships/image" Target="../media/image60.jpeg"/><Relationship Id="rId7" Type="http://schemas.openxmlformats.org/officeDocument/2006/relationships/image" Target="../media/image63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gif"/><Relationship Id="rId5" Type="http://schemas.openxmlformats.org/officeDocument/2006/relationships/image" Target="../media/image35.gif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66.gif"/><Relationship Id="rId7" Type="http://schemas.openxmlformats.org/officeDocument/2006/relationships/image" Target="../media/image70.jpeg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gif"/><Relationship Id="rId5" Type="http://schemas.openxmlformats.org/officeDocument/2006/relationships/image" Target="../media/image68.gif"/><Relationship Id="rId4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gif"/><Relationship Id="rId5" Type="http://schemas.openxmlformats.org/officeDocument/2006/relationships/image" Target="../media/image73.gif"/><Relationship Id="rId4" Type="http://schemas.openxmlformats.org/officeDocument/2006/relationships/image" Target="../media/image7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gif"/><Relationship Id="rId5" Type="http://schemas.openxmlformats.org/officeDocument/2006/relationships/image" Target="../media/image78.gif"/><Relationship Id="rId4" Type="http://schemas.openxmlformats.org/officeDocument/2006/relationships/image" Target="../media/image77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gif"/><Relationship Id="rId3" Type="http://schemas.openxmlformats.org/officeDocument/2006/relationships/image" Target="../media/image8.jpeg"/><Relationship Id="rId7" Type="http://schemas.openxmlformats.org/officeDocument/2006/relationships/image" Target="../media/image8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gif"/><Relationship Id="rId5" Type="http://schemas.openxmlformats.org/officeDocument/2006/relationships/image" Target="../media/image62.gif"/><Relationship Id="rId4" Type="http://schemas.openxmlformats.org/officeDocument/2006/relationships/image" Target="../media/image80.jpeg"/><Relationship Id="rId9" Type="http://schemas.openxmlformats.org/officeDocument/2006/relationships/image" Target="../media/image65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gif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gif"/><Relationship Id="rId4" Type="http://schemas.openxmlformats.org/officeDocument/2006/relationships/image" Target="../media/image8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Анимашка Открытка к дню Матери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52" name="Picture 8" descr="http://animaciatop.ru/pictures/lineiki/razdeliteli-34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100478" cy="6762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0" y="6215082"/>
            <a:ext cx="6357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n w="1905"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Подготовила воспитатель первой категории</a:t>
            </a:r>
            <a:endParaRPr lang="en-US" sz="1400" b="1" dirty="0" smtClean="0">
              <a:ln w="1905">
                <a:solidFill>
                  <a:srgbClr val="00B050"/>
                </a:solidFill>
              </a:ln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n w="1905"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n w="1905"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Чуракова</a:t>
            </a:r>
            <a:r>
              <a:rPr lang="ru-RU" sz="1400" b="1" dirty="0" smtClean="0">
                <a:ln w="1905">
                  <a:solidFill>
                    <a:srgbClr val="00B050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Н.С.</a:t>
            </a:r>
            <a:endParaRPr lang="ru-RU" sz="1400" b="1" dirty="0" smtClean="0">
              <a:ln w="1905">
                <a:solidFill>
                  <a:srgbClr val="00B050"/>
                </a:solidFill>
              </a:ln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571479"/>
            <a:ext cx="7858180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spc="50" dirty="0" smtClean="0">
                <a:ln w="12700" cmpd="sng">
                  <a:solidFill>
                    <a:srgbClr val="00B050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</a:t>
            </a:r>
            <a:endParaRPr lang="en-US" sz="1400" b="1" spc="50" dirty="0" smtClean="0">
              <a:ln w="12700" cmpd="sng">
                <a:solidFill>
                  <a:srgbClr val="00B050"/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spc="50" dirty="0" smtClean="0">
                <a:ln w="12700" cmpd="sng">
                  <a:solidFill>
                    <a:srgbClr val="00B050"/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учреждение детский сад №10</a:t>
            </a:r>
            <a:endParaRPr lang="ru-RU" sz="1400" b="1" spc="50" dirty="0" smtClean="0">
              <a:ln w="12700" cmpd="sng">
                <a:solidFill>
                  <a:srgbClr val="00B050"/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8" descr="http://animaciatop.ru/pictures/lineiki/razdeliteli-34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-1035867" y="1035868"/>
            <a:ext cx="3071837" cy="1000102"/>
          </a:xfrm>
          <a:prstGeom prst="rect">
            <a:avLst/>
          </a:prstGeom>
          <a:noFill/>
        </p:spPr>
      </p:pic>
      <p:pic>
        <p:nvPicPr>
          <p:cNvPr id="17" name="Рисунок 16" descr="http://www.playcast.ru/uploads/2016/05/14/18645404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3357562"/>
            <a:ext cx="321471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easyengl.ucoz.ru/_ld/131/635941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215191"/>
          </a:xfrm>
          <a:prstGeom prst="rect">
            <a:avLst/>
          </a:prstGeom>
          <a:noFill/>
        </p:spPr>
      </p:pic>
      <p:pic>
        <p:nvPicPr>
          <p:cNvPr id="30726" name="Picture 6" descr="http://sch1491sv.mskobr.ru/images/lineechka-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2705100" cy="79057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071934" y="1142984"/>
            <a:ext cx="46434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3 этап. Заключительный (результаты) 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Изготовление рисунка «Цветок для мамы» 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Альбом «Моя семья».  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Подарки для мам и бабушек.  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Выставка рисунков «Цветок для мамы»  </a:t>
            </a:r>
          </a:p>
          <a:p>
            <a:r>
              <a:rPr lang="ru-RU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Совместное мероприятие для родителей и детей</a:t>
            </a:r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родителями: 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Мастер класс «</a:t>
            </a:r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Розочки </a:t>
            </a:r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для мамочки!» 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Консультирование родителей по теме проекта. 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Помощь в оформлении фотовыставки.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Участие в празднике «Мамочка моя!». 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Участие в кулинарной выставке «Сластёна»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6" descr="http://sch1491sv.mskobr.ru/images/lineechka-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285728"/>
            <a:ext cx="2705100" cy="790576"/>
          </a:xfrm>
          <a:prstGeom prst="rect">
            <a:avLst/>
          </a:prstGeom>
          <a:noFill/>
        </p:spPr>
      </p:pic>
      <p:pic>
        <p:nvPicPr>
          <p:cNvPr id="13" name="Picture 6" descr="http://sch1491sv.mskobr.ru/images/lineechka-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57166"/>
            <a:ext cx="4143404" cy="790576"/>
          </a:xfrm>
          <a:prstGeom prst="rect">
            <a:avLst/>
          </a:prstGeom>
          <a:noFill/>
        </p:spPr>
      </p:pic>
      <p:pic>
        <p:nvPicPr>
          <p:cNvPr id="15" name="Picture 6" descr="http://krasivie-kartinki.ru/images/animaciya_93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8604"/>
            <a:ext cx="4143372" cy="5786478"/>
          </a:xfrm>
          <a:prstGeom prst="rect">
            <a:avLst/>
          </a:prstGeom>
          <a:noFill/>
        </p:spPr>
      </p:pic>
      <p:pic>
        <p:nvPicPr>
          <p:cNvPr id="16" name="Picture 6" descr="http://sch1491sv.mskobr.ru/images/lineechka-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642918"/>
            <a:ext cx="2705100" cy="79057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forum.u-samovara.ru/uploads/monthly_07_2009/post-318-1248678820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28596" y="500042"/>
            <a:ext cx="76438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rgbClr val="990099"/>
                  </a:solidFill>
                  <a:prstDash val="solid"/>
                </a:ln>
                <a:solidFill>
                  <a:srgbClr val="990099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                                                  РЕЗУЛЬТАТ ПРОЕКТА: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Дети не только познакомились с данным праздником, но вместе с мамой участвовали в разных мероприятиях, что способствовало сплочению детско-родительских отношений. Дети поняли, что доставлять радость так же приятно, как и получать подарки. Через художественную литературу и музыку дети приобрели богатый опыт, который способствовал развитию лучших нравственных качеств. Родители и дети смогли реализовать свои желания и возможности Кулинарном и художественном творчестве, утвердились во мнении, что МАМА - это всегда тепло, уют, радость. </a:t>
            </a: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Чаепитие  по окончанию , показало высокий уровень взаимодействия воспитателей, родителей и детей.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" name="Picture 42" descr=" Малыш,&lt;b&gt;хлопающий&lt;/b&gt; в ладоши от радости  смайлик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4357694"/>
            <a:ext cx="2500330" cy="209550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klipartija.mybb.ru/uploads/0005/04/d0/23-1-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pic>
        <p:nvPicPr>
          <p:cNvPr id="1026" name="Picture 2" descr="C:\Users\Александр\Desktop\Новая папка\фотки\IMG_41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000108"/>
            <a:ext cx="7215238" cy="4929222"/>
          </a:xfrm>
          <a:prstGeom prst="rect">
            <a:avLst/>
          </a:prstGeom>
          <a:noFill/>
        </p:spPr>
      </p:pic>
      <p:pic>
        <p:nvPicPr>
          <p:cNvPr id="6" name="Picture 7" descr="C:\Users\Александр\Desktop\894111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0"/>
            <a:ext cx="3814792" cy="1500174"/>
          </a:xfrm>
          <a:prstGeom prst="rect">
            <a:avLst/>
          </a:prstGeom>
          <a:noFill/>
        </p:spPr>
      </p:pic>
      <p:pic>
        <p:nvPicPr>
          <p:cNvPr id="31746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78727">
            <a:off x="1419489" y="937598"/>
            <a:ext cx="525475" cy="714553"/>
          </a:xfrm>
          <a:prstGeom prst="rect">
            <a:avLst/>
          </a:prstGeom>
          <a:noFill/>
        </p:spPr>
      </p:pic>
      <p:pic>
        <p:nvPicPr>
          <p:cNvPr id="10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78727">
            <a:off x="2161019" y="5227845"/>
            <a:ext cx="494291" cy="512094"/>
          </a:xfrm>
          <a:prstGeom prst="rect">
            <a:avLst/>
          </a:prstGeom>
          <a:noFill/>
        </p:spPr>
      </p:pic>
      <p:pic>
        <p:nvPicPr>
          <p:cNvPr id="13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78727">
            <a:off x="7998744" y="5262639"/>
            <a:ext cx="714375" cy="790576"/>
          </a:xfrm>
          <a:prstGeom prst="rect">
            <a:avLst/>
          </a:prstGeom>
          <a:noFill/>
        </p:spPr>
      </p:pic>
      <p:pic>
        <p:nvPicPr>
          <p:cNvPr id="14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78727">
            <a:off x="4168944" y="5480580"/>
            <a:ext cx="348635" cy="510822"/>
          </a:xfrm>
          <a:prstGeom prst="rect">
            <a:avLst/>
          </a:prstGeom>
          <a:noFill/>
        </p:spPr>
      </p:pic>
      <p:pic>
        <p:nvPicPr>
          <p:cNvPr id="15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78727">
            <a:off x="5449071" y="2897005"/>
            <a:ext cx="287016" cy="470675"/>
          </a:xfrm>
          <a:prstGeom prst="rect">
            <a:avLst/>
          </a:prstGeom>
          <a:noFill/>
        </p:spPr>
      </p:pic>
      <p:pic>
        <p:nvPicPr>
          <p:cNvPr id="16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78727">
            <a:off x="3222882" y="4325382"/>
            <a:ext cx="272188" cy="415997"/>
          </a:xfrm>
          <a:prstGeom prst="rect">
            <a:avLst/>
          </a:prstGeom>
          <a:noFill/>
        </p:spPr>
      </p:pic>
      <p:pic>
        <p:nvPicPr>
          <p:cNvPr id="17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78727">
            <a:off x="5355970" y="4337916"/>
            <a:ext cx="319471" cy="383111"/>
          </a:xfrm>
          <a:prstGeom prst="rect">
            <a:avLst/>
          </a:prstGeom>
          <a:noFill/>
        </p:spPr>
      </p:pic>
      <p:pic>
        <p:nvPicPr>
          <p:cNvPr id="18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78727">
            <a:off x="7993309" y="906227"/>
            <a:ext cx="714375" cy="766651"/>
          </a:xfrm>
          <a:prstGeom prst="rect">
            <a:avLst/>
          </a:prstGeom>
          <a:noFill/>
        </p:spPr>
      </p:pic>
      <p:pic>
        <p:nvPicPr>
          <p:cNvPr id="19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78727">
            <a:off x="6863956" y="2790949"/>
            <a:ext cx="443458" cy="447183"/>
          </a:xfrm>
          <a:prstGeom prst="rect">
            <a:avLst/>
          </a:prstGeom>
          <a:noFill/>
        </p:spPr>
      </p:pic>
      <p:pic>
        <p:nvPicPr>
          <p:cNvPr id="20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78727">
            <a:off x="5304241" y="5346935"/>
            <a:ext cx="383110" cy="485158"/>
          </a:xfrm>
          <a:prstGeom prst="rect">
            <a:avLst/>
          </a:prstGeom>
          <a:noFill/>
        </p:spPr>
      </p:pic>
      <p:pic>
        <p:nvPicPr>
          <p:cNvPr id="26628" name="Picture 4" descr="http://smiles24.ru/data/smiles/anime-deti-809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5410199"/>
            <a:ext cx="1190625" cy="1447801"/>
          </a:xfrm>
          <a:prstGeom prst="rect">
            <a:avLst/>
          </a:prstGeom>
          <a:noFill/>
        </p:spPr>
      </p:pic>
      <p:pic>
        <p:nvPicPr>
          <p:cNvPr id="21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78727">
            <a:off x="1432206" y="3438415"/>
            <a:ext cx="461835" cy="440761"/>
          </a:xfrm>
          <a:prstGeom prst="rect">
            <a:avLst/>
          </a:prstGeom>
          <a:noFill/>
        </p:spPr>
      </p:pic>
      <p:pic>
        <p:nvPicPr>
          <p:cNvPr id="10242" name="Picture 2" descr="http://www.hooligani.ru/arhiv/gifnovi/114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728" y="4143380"/>
            <a:ext cx="642942" cy="1785943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 rot="20800816">
            <a:off x="318937" y="155873"/>
            <a:ext cx="2131179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ru-RU" sz="2400" dirty="0" smtClean="0">
                <a:solidFill>
                  <a:srgbClr val="FF3399"/>
                </a:solidFill>
              </a:rPr>
              <a:t>Творческая мастерская</a:t>
            </a:r>
            <a:endParaRPr lang="ru-RU" sz="2400" dirty="0">
              <a:solidFill>
                <a:srgbClr val="FF3399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71736" y="357166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Дарим в сей денечек, </a:t>
            </a:r>
          </a:p>
          <a:p>
            <a:r>
              <a:rPr lang="ru-RU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Прекрасный цветочек!</a:t>
            </a:r>
            <a:endParaRPr 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3399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02194" y="-1"/>
            <a:ext cx="4255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Рисование</a:t>
            </a:r>
          </a:p>
        </p:txBody>
      </p:sp>
      <p:pic>
        <p:nvPicPr>
          <p:cNvPr id="26632" name="Picture 8" descr="C:\Users\Александр\Desktop\smile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14480" y="214290"/>
            <a:ext cx="785818" cy="581026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easyengl.ucoz.ru/_ld/121/920247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026" name="Picture 2" descr="C:\Documents and Settings\Администратор\Рабочий стол\IMG_46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00240"/>
            <a:ext cx="3251201" cy="2928958"/>
          </a:xfrm>
          <a:prstGeom prst="flowChartDisplay">
            <a:avLst/>
          </a:prstGeom>
          <a:noFill/>
        </p:spPr>
      </p:pic>
      <p:pic>
        <p:nvPicPr>
          <p:cNvPr id="1027" name="Picture 3" descr="C:\Documents and Settings\Администратор\Рабочий стол\IMG_466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714356"/>
            <a:ext cx="3251200" cy="2795590"/>
          </a:xfrm>
          <a:prstGeom prst="flowChartMagneticDrum">
            <a:avLst/>
          </a:prstGeom>
          <a:noFill/>
        </p:spPr>
      </p:pic>
      <p:pic>
        <p:nvPicPr>
          <p:cNvPr id="6" name="Picture 18" descr=" (282x284, 69Kb)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3429000"/>
            <a:ext cx="2686050" cy="27051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14414" y="571480"/>
            <a:ext cx="2786082" cy="523220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Аппликация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1142984"/>
            <a:ext cx="4643439" cy="584775"/>
          </a:xfrm>
          <a:prstGeom prst="rect">
            <a:avLst/>
          </a:prstGeom>
          <a:scene3d>
            <a:camera prst="perspectiveContrastingLeftFacing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«Ромашка для мамы»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86446" y="3786190"/>
            <a:ext cx="2928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мамочке любимой подарок принесем, в щечку поцелуем и за руку возьмем. 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forum.u-samovara.ru/uploads/monthly_07_2009/post-318-1248678820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4" descr="C:\Users\Александр\Desktop\мама рабочий стол\фотографии\141___12\IMG_38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214554"/>
            <a:ext cx="3571900" cy="3214710"/>
          </a:xfrm>
          <a:prstGeom prst="flowChartMagneticDisk">
            <a:avLst/>
          </a:prstGeom>
          <a:noFill/>
        </p:spPr>
      </p:pic>
      <p:pic>
        <p:nvPicPr>
          <p:cNvPr id="8" name="Picture 32" descr="Анимашки Дети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2857496"/>
            <a:ext cx="1238250" cy="1238250"/>
          </a:xfrm>
          <a:prstGeom prst="rect">
            <a:avLst/>
          </a:prstGeom>
          <a:noFill/>
        </p:spPr>
      </p:pic>
      <p:pic>
        <p:nvPicPr>
          <p:cNvPr id="9" name="Picture 10" descr="http://139.detirkutsk.ru/upload/139/889614_900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42852"/>
            <a:ext cx="5500726" cy="1000132"/>
          </a:xfrm>
          <a:prstGeom prst="rect">
            <a:avLst/>
          </a:prstGeom>
          <a:noFill/>
        </p:spPr>
      </p:pic>
      <p:pic>
        <p:nvPicPr>
          <p:cNvPr id="10" name="Picture 10" descr="http://139.detirkutsk.ru/upload/139/889614_900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274" y="142852"/>
            <a:ext cx="5500726" cy="100013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000364" y="1214422"/>
            <a:ext cx="2643206" cy="369332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prstTxWarp prst="textDeflateBottom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Дидактические игры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357818" y="1643050"/>
            <a:ext cx="2857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«Мамы и их детёныши»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14415" y="2000240"/>
            <a:ext cx="3143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«Собери цветок»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026" name="Picture 2" descr="C:\Documents and Settings\Администратор\Рабочий стол\IMG_471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2500306"/>
            <a:ext cx="3251200" cy="2857520"/>
          </a:xfrm>
          <a:prstGeom prst="cube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7482b3e4a3d5154f1e8eb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E:\IMG_47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500174"/>
            <a:ext cx="3251200" cy="2438400"/>
          </a:xfrm>
          <a:prstGeom prst="bevel">
            <a:avLst/>
          </a:prstGeom>
          <a:noFill/>
        </p:spPr>
      </p:pic>
      <p:pic>
        <p:nvPicPr>
          <p:cNvPr id="4" name="Picture 3" descr="E:\IMG_47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500174"/>
            <a:ext cx="3251200" cy="2438400"/>
          </a:xfrm>
          <a:prstGeom prst="bevel">
            <a:avLst/>
          </a:prstGeom>
          <a:noFill/>
        </p:spPr>
      </p:pic>
      <p:pic>
        <p:nvPicPr>
          <p:cNvPr id="5" name="Picture 12" descr="E:\IMG_47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4214818"/>
            <a:ext cx="3251200" cy="2438400"/>
          </a:xfrm>
          <a:prstGeom prst="plaque">
            <a:avLst/>
          </a:prstGeom>
          <a:noFill/>
        </p:spPr>
      </p:pic>
      <p:pic>
        <p:nvPicPr>
          <p:cNvPr id="6" name="Picture 10" descr="http://ont2007.narod.ru/GIF/gif/4/0081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86" y="5572140"/>
            <a:ext cx="952500" cy="114300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357422" y="285728"/>
            <a:ext cx="3929090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Сюжетно – ролевая игра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24483" y="928670"/>
            <a:ext cx="2695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1016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«Дочки матери» </a:t>
            </a:r>
            <a:endParaRPr lang="ru-RU" sz="2400" dirty="0">
              <a:ln w="10160">
                <a:solidFill>
                  <a:srgbClr val="C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3/1203/8d/0ded089cb3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E:\IMG_47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85926"/>
            <a:ext cx="3571900" cy="3571900"/>
          </a:xfrm>
          <a:prstGeom prst="dodecagon">
            <a:avLst/>
          </a:prstGeom>
          <a:noFill/>
        </p:spPr>
      </p:pic>
      <p:pic>
        <p:nvPicPr>
          <p:cNvPr id="1035" name="Picture 11" descr="E:\IMG_47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1643050"/>
            <a:ext cx="3714776" cy="3929090"/>
          </a:xfrm>
          <a:prstGeom prst="heptagon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57422" y="142852"/>
            <a:ext cx="3562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Сюжетно – ролевая игра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857232"/>
            <a:ext cx="3286148" cy="646331"/>
          </a:xfrm>
          <a:prstGeom prst="rect">
            <a:avLst/>
          </a:prstGeom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«Семья»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Picture 20" descr="fbf5c385b170567411180fd527d7f512 (150x150, 26Kb)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5143512"/>
            <a:ext cx="1857378" cy="1571636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klipartija.mybb.ru/uploads/0005/04/d0/23-1-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32" name="Picture 8" descr="C:\Users\Александр\Desktop\smil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57166"/>
            <a:ext cx="876300" cy="876300"/>
          </a:xfrm>
          <a:prstGeom prst="rect">
            <a:avLst/>
          </a:prstGeom>
          <a:noFill/>
        </p:spPr>
      </p:pic>
      <p:pic>
        <p:nvPicPr>
          <p:cNvPr id="6" name="Рисунок 5" descr="C:\Users\Александр\Desktop\день матери\IMG_64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85728"/>
            <a:ext cx="3771911" cy="337994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лександр\Desktop\день матери\IMG_64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428868"/>
            <a:ext cx="4772025" cy="4045245"/>
          </a:xfrm>
          <a:prstGeom prst="flowChartDelay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6" descr="Анимашки Музыка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37888">
            <a:off x="3230503" y="5521611"/>
            <a:ext cx="1143664" cy="150180"/>
          </a:xfrm>
          <a:prstGeom prst="rect">
            <a:avLst/>
          </a:prstGeom>
          <a:noFill/>
        </p:spPr>
      </p:pic>
      <p:pic>
        <p:nvPicPr>
          <p:cNvPr id="10" name="Picture 8" descr="http://smiles24.ru/data/smiles/anime-kukly-1281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16" y="2428868"/>
            <a:ext cx="571504" cy="928684"/>
          </a:xfrm>
          <a:prstGeom prst="rect">
            <a:avLst/>
          </a:prstGeom>
          <a:noFill/>
        </p:spPr>
      </p:pic>
      <p:pic>
        <p:nvPicPr>
          <p:cNvPr id="12" name="Picture 36" descr="Анимашки Музыка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37888">
            <a:off x="2389626" y="5420983"/>
            <a:ext cx="1330207" cy="265787"/>
          </a:xfrm>
          <a:prstGeom prst="rect">
            <a:avLst/>
          </a:prstGeom>
          <a:noFill/>
        </p:spPr>
      </p:pic>
      <p:pic>
        <p:nvPicPr>
          <p:cNvPr id="13" name="Picture 16" descr="smileys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728" y="5429264"/>
            <a:ext cx="833436" cy="833437"/>
          </a:xfrm>
          <a:prstGeom prst="rect">
            <a:avLst/>
          </a:prstGeom>
          <a:noFill/>
        </p:spPr>
      </p:pic>
      <p:pic>
        <p:nvPicPr>
          <p:cNvPr id="14" name="Picture 4" descr="C:\Documents and Settings\User\Мои документы\Мои рисунки\анимашки 3\album_20865_1[1]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57884" y="3714752"/>
            <a:ext cx="207170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285852" y="285728"/>
            <a:ext cx="5429288" cy="954107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детей в  празднике </a:t>
            </a:r>
          </a:p>
          <a:p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57356" y="1000108"/>
            <a:ext cx="4786346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«Мамочка моя!» 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14942" y="3500437"/>
            <a:ext cx="16430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easyengl.ucoz.ru/_ld/131/635941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215191"/>
          </a:xfrm>
          <a:prstGeom prst="rect">
            <a:avLst/>
          </a:prstGeom>
          <a:noFill/>
        </p:spPr>
      </p:pic>
      <p:pic>
        <p:nvPicPr>
          <p:cNvPr id="3" name="Рисунок 2" descr="C:\Users\Александр\Desktop\день матери\IMG_46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857364"/>
            <a:ext cx="3357586" cy="3214710"/>
          </a:xfrm>
          <a:prstGeom prst="bevel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Александр\Desktop\день матери\IMG_46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14290"/>
            <a:ext cx="4133850" cy="4043385"/>
          </a:xfrm>
          <a:prstGeom prst="dodecagon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smiles24.ru/data/smiles/anime-cvety-41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60" y="4357694"/>
            <a:ext cx="500067" cy="500066"/>
          </a:xfrm>
          <a:prstGeom prst="rect">
            <a:avLst/>
          </a:prstGeom>
          <a:noFill/>
        </p:spPr>
      </p:pic>
      <p:pic>
        <p:nvPicPr>
          <p:cNvPr id="8" name="Picture 2" descr="http://justclickit.ru/flash/flower/flower%20(885)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8" y="4286256"/>
            <a:ext cx="2643206" cy="1143008"/>
          </a:xfrm>
          <a:prstGeom prst="rect">
            <a:avLst/>
          </a:prstGeom>
          <a:noFill/>
        </p:spPr>
      </p:pic>
      <p:pic>
        <p:nvPicPr>
          <p:cNvPr id="9" name="Picture 2" descr="http://justclickit.ru/flash/flower/flower%20(885)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48" y="5072074"/>
            <a:ext cx="3357586" cy="157163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85720" y="142852"/>
            <a:ext cx="4429156" cy="1571636"/>
          </a:xfrm>
          <a:prstGeom prst="rect">
            <a:avLst/>
          </a:prstGeom>
          <a:noFill/>
          <a:ln>
            <a:noFill/>
          </a:ln>
          <a:effectLst/>
          <a:scene3d>
            <a:camera prst="obliqueTopLef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prstTxWarp prst="textInflateBottom">
              <a:avLst/>
            </a:prstTxWarp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ru-RU" dirty="0" smtClean="0">
                <a:solidFill>
                  <a:srgbClr val="FF3399"/>
                </a:solidFill>
                <a:cs typeface="Aharoni" pitchFamily="2" charset="-79"/>
              </a:rPr>
              <a:t>Мастер класс </a:t>
            </a:r>
          </a:p>
          <a:p>
            <a:r>
              <a:rPr lang="ru-RU" dirty="0" smtClean="0">
                <a:solidFill>
                  <a:srgbClr val="FF3399"/>
                </a:solidFill>
                <a:cs typeface="Aharoni" pitchFamily="2" charset="-79"/>
              </a:rPr>
              <a:t>«Розочка для мамочки»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3.bp.blogspot.com/-ebL3bG7GTv4/T1TkovKA8wI/AAAAAAAACbc/xlzeY4tjKHc/s1600/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лександр\Desktop\день матери\IMG_46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428736"/>
            <a:ext cx="3500462" cy="3167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Александр\Desktop\день матери\IMG_46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2428868"/>
            <a:ext cx="3790950" cy="3886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hooligani.ru/arhiv/gifnovi/114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5214950"/>
            <a:ext cx="214314" cy="571497"/>
          </a:xfrm>
          <a:prstGeom prst="rect">
            <a:avLst/>
          </a:prstGeom>
          <a:noFill/>
        </p:spPr>
      </p:pic>
      <p:pic>
        <p:nvPicPr>
          <p:cNvPr id="6" name="Picture 2" descr="http://www.hooligani.ru/arhiv/gifnovi/11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94" y="4357694"/>
            <a:ext cx="142876" cy="380998"/>
          </a:xfrm>
          <a:prstGeom prst="rect">
            <a:avLst/>
          </a:prstGeom>
          <a:noFill/>
        </p:spPr>
      </p:pic>
      <p:pic>
        <p:nvPicPr>
          <p:cNvPr id="7" name="Picture 2" descr="http://4put.ru/pictures/max/342/1051575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038762">
            <a:off x="663803" y="3427839"/>
            <a:ext cx="2428892" cy="33909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357686" y="1285860"/>
            <a:ext cx="3429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8000">
                  <a:solidFill>
                    <a:srgbClr val="FF33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ГОВОРЯТ У МАМЫ</a:t>
            </a:r>
            <a:r>
              <a:rPr lang="en-US" b="1" dirty="0" smtClean="0">
                <a:ln w="18000">
                  <a:solidFill>
                    <a:srgbClr val="FF33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8000">
                  <a:solidFill>
                    <a:srgbClr val="FF33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РУКИ</a:t>
            </a:r>
            <a:r>
              <a:rPr lang="en-US" b="1" dirty="0" smtClean="0">
                <a:ln w="18000">
                  <a:solidFill>
                    <a:srgbClr val="FF33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8000">
                  <a:solidFill>
                    <a:srgbClr val="FF33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НЕ ПРОСТЫЕ, ГОВОРЯТ У</a:t>
            </a:r>
            <a:r>
              <a:rPr lang="en-US" b="1" dirty="0" smtClean="0">
                <a:ln w="18000">
                  <a:solidFill>
                    <a:srgbClr val="FF33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8000">
                  <a:solidFill>
                    <a:srgbClr val="FF3399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МАМЫ РУКИ ЗОЛОТЫЕ!</a:t>
            </a:r>
            <a:endParaRPr lang="ru-RU" b="1" dirty="0">
              <a:ln w="18000">
                <a:solidFill>
                  <a:srgbClr val="FF3399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9" name="Picture 10" descr="Надпись 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71538" y="0"/>
            <a:ext cx="2371725" cy="81915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571604" y="714356"/>
            <a:ext cx="3689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«Сластёна»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du447.minsk.edu.by/ru/sm_full.aspx?guid=187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867" y="3571876"/>
            <a:ext cx="35004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kern="1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Мамочка</a:t>
            </a:r>
            <a:r>
              <a:rPr lang="ru-RU" sz="4800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  <a:r>
              <a:rPr lang="ru-RU" sz="4800" b="1" kern="1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моя!</a:t>
            </a:r>
            <a:endParaRPr lang="ru-RU" sz="4800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CBCBCB"/>
                  </a:gs>
                  <a:gs pos="13000">
                    <a:srgbClr val="5F5F5F"/>
                  </a:gs>
                  <a:gs pos="21001">
                    <a:srgbClr val="5F5F5F"/>
                  </a:gs>
                  <a:gs pos="63000">
                    <a:srgbClr val="FFFFFF"/>
                  </a:gs>
                  <a:gs pos="67000">
                    <a:srgbClr val="B2B2B2"/>
                  </a:gs>
                  <a:gs pos="69000">
                    <a:srgbClr val="292929"/>
                  </a:gs>
                  <a:gs pos="82001">
                    <a:srgbClr val="777777"/>
                  </a:gs>
                  <a:gs pos="100000">
                    <a:srgbClr val="EAEAEA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6116" y="2643182"/>
            <a:ext cx="471490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 Творческий проект </a:t>
            </a:r>
          </a:p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во второй  младшей группе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4338" name="Picture 2" descr="http://justclickit.ru/flash/butterfly/butterfly%20(335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035749">
            <a:off x="2120675" y="852326"/>
            <a:ext cx="1111391" cy="1003024"/>
          </a:xfrm>
          <a:prstGeom prst="rect">
            <a:avLst/>
          </a:prstGeom>
          <a:noFill/>
        </p:spPr>
      </p:pic>
      <p:pic>
        <p:nvPicPr>
          <p:cNvPr id="14340" name="Picture 4" descr="http://justclickit.ru/flash/butterfly/butterfly%20(236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5500702"/>
            <a:ext cx="561975" cy="457200"/>
          </a:xfrm>
          <a:prstGeom prst="rect">
            <a:avLst/>
          </a:prstGeom>
          <a:noFill/>
        </p:spPr>
      </p:pic>
      <p:pic>
        <p:nvPicPr>
          <p:cNvPr id="14342" name="Picture 6" descr="http://http.ff.priroda.inc.ru/animation/babochki/Vlinder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29" y="5214951"/>
            <a:ext cx="785819" cy="857256"/>
          </a:xfrm>
          <a:prstGeom prst="rect">
            <a:avLst/>
          </a:prstGeom>
          <a:noFill/>
        </p:spPr>
      </p:pic>
      <p:pic>
        <p:nvPicPr>
          <p:cNvPr id="12" name="Picture 6" descr="http://http.ff.priroda.inc.ru/animation/babochki/Vlinder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15339" y="2143116"/>
            <a:ext cx="928662" cy="500066"/>
          </a:xfrm>
          <a:prstGeom prst="rect">
            <a:avLst/>
          </a:prstGeom>
          <a:noFill/>
        </p:spPr>
      </p:pic>
      <p:pic>
        <p:nvPicPr>
          <p:cNvPr id="13" name="Picture 4" descr="http://justclickit.ru/flash/butterfly/butterfly%20(236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943995">
            <a:off x="7504966" y="422254"/>
            <a:ext cx="1256985" cy="1179508"/>
          </a:xfrm>
          <a:prstGeom prst="rect">
            <a:avLst/>
          </a:prstGeom>
          <a:noFill/>
        </p:spPr>
      </p:pic>
      <p:pic>
        <p:nvPicPr>
          <p:cNvPr id="14" name="Picture 6" descr="http://http.ff.priroda.inc.ru/animation/babochki/Vlinder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3386633">
            <a:off x="1711093" y="238504"/>
            <a:ext cx="1279550" cy="678589"/>
          </a:xfrm>
          <a:prstGeom prst="rect">
            <a:avLst/>
          </a:prstGeom>
          <a:noFill/>
        </p:spPr>
      </p:pic>
      <p:pic>
        <p:nvPicPr>
          <p:cNvPr id="15" name="Picture 2" descr="http://justclickit.ru/flash/butterfly/butterfly%20(335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035749">
            <a:off x="8242439" y="4104321"/>
            <a:ext cx="990924" cy="747949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smayls.ru/data/smiles/animashki-cvety-13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4643446"/>
            <a:ext cx="523875" cy="704851"/>
          </a:xfrm>
          <a:prstGeom prst="rect">
            <a:avLst/>
          </a:prstGeom>
          <a:noFill/>
        </p:spPr>
      </p:pic>
      <p:pic>
        <p:nvPicPr>
          <p:cNvPr id="29698" name="Picture 2" descr="http://miranimashki.ru/_ph/107/2/63592937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Александр\Desktop\день матери\IMG_64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5784" y="642918"/>
            <a:ext cx="4045354" cy="3933825"/>
          </a:xfrm>
          <a:prstGeom prst="dodecagon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C:\Users\Александр\Desktop\enfant_43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214686"/>
            <a:ext cx="1857375" cy="1285875"/>
          </a:xfrm>
          <a:prstGeom prst="rect">
            <a:avLst/>
          </a:prstGeom>
          <a:noFill/>
        </p:spPr>
      </p:pic>
      <p:pic>
        <p:nvPicPr>
          <p:cNvPr id="9" name="Picture 4" descr="http://4put.ru/pictures/max/110/33982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8267098">
            <a:off x="2671796" y="4434934"/>
            <a:ext cx="2214578" cy="1928826"/>
          </a:xfrm>
          <a:prstGeom prst="rect">
            <a:avLst/>
          </a:prstGeom>
          <a:noFill/>
        </p:spPr>
      </p:pic>
      <p:pic>
        <p:nvPicPr>
          <p:cNvPr id="6" name="Рисунок 5" descr="C:\Users\Александр\Desktop\день матери\IMG_640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6248" y="2285992"/>
            <a:ext cx="3429024" cy="3000396"/>
          </a:xfrm>
          <a:prstGeom prst="cub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smiles24.ru/data/smiles/anime-deti-809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43570" y="4357694"/>
            <a:ext cx="761997" cy="804859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500430" y="428604"/>
            <a:ext cx="3286148" cy="1357322"/>
          </a:xfrm>
          <a:prstGeom prst="rect">
            <a:avLst/>
          </a:prstGeom>
        </p:spPr>
        <p:txBody>
          <a:bodyPr wrap="square">
            <a:prstTxWarp prst="textCanUp">
              <a:avLst/>
            </a:prstTxWarp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танцуем и поём,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Вместе весело живём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70723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родителей в празднике 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easyengl.ucoz.ru/_ld/131/635941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054" name="Picture 6" descr="http://img-fotki.yandex.ru/get/6301/105877511.b6/0_6bf5a_d8be5a0c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28604"/>
            <a:ext cx="7429552" cy="6429396"/>
          </a:xfrm>
          <a:prstGeom prst="rect">
            <a:avLst/>
          </a:prstGeom>
          <a:noFill/>
        </p:spPr>
      </p:pic>
      <p:pic>
        <p:nvPicPr>
          <p:cNvPr id="4" name="Picture 4" descr="C:\Documents and Settings\Администратор\Рабочий стол\IMG_467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1643042" y="928670"/>
            <a:ext cx="5429288" cy="5286412"/>
          </a:xfrm>
          <a:prstGeom prst="round2Diag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14480" y="0"/>
            <a:ext cx="57864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Фотовыставка «Мама –звёздочка моя!»</a:t>
            </a:r>
            <a:endParaRPr lang="ru-RU" sz="2400" dirty="0"/>
          </a:p>
        </p:txBody>
      </p:sp>
      <p:pic>
        <p:nvPicPr>
          <p:cNvPr id="6" name="Picture 40" descr="http://gameplay.clan.su/_ph/2/1/600169563.jpg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416407">
            <a:off x="5087711" y="4950504"/>
            <a:ext cx="1171575" cy="1143001"/>
          </a:xfrm>
          <a:prstGeom prst="rect">
            <a:avLst/>
          </a:prstGeom>
          <a:noFill/>
        </p:spPr>
      </p:pic>
      <p:pic>
        <p:nvPicPr>
          <p:cNvPr id="7" name="Picture 4" descr="http://wdesk.ru/_ph/111/2/315753019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4942" y="1643050"/>
            <a:ext cx="742950" cy="785818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Александр\Desktop\анимации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3" name="Рисунок 2" descr="C:\Users\Александр\Desktop\день матери\IMG_46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285860"/>
            <a:ext cx="685804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://photoholic24.com/wp-content/uploads/2015/04/blestjashki-cvetov1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501195">
            <a:off x="24561" y="1097550"/>
            <a:ext cx="2213690" cy="1422779"/>
          </a:xfrm>
          <a:prstGeom prst="rect">
            <a:avLst/>
          </a:prstGeom>
          <a:noFill/>
        </p:spPr>
      </p:pic>
      <p:pic>
        <p:nvPicPr>
          <p:cNvPr id="5" name="Picture 4" descr="http://kartinki-cvetov.ru/images3/101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4286256"/>
            <a:ext cx="4214810" cy="2571744"/>
          </a:xfrm>
          <a:prstGeom prst="rect">
            <a:avLst/>
          </a:prstGeom>
          <a:noFill/>
        </p:spPr>
      </p:pic>
      <p:pic>
        <p:nvPicPr>
          <p:cNvPr id="7" name="Picture 2" descr="http://4put.ru/pictures/max/185/568935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93291">
            <a:off x="6639383" y="711160"/>
            <a:ext cx="2159018" cy="143089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714612" y="142852"/>
            <a:ext cx="5072098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Мама - это значит нежность, 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Это ласка, доброта,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Мама - это безмятежность, 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Это радость, красота! 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18.radikal.ru/i523/1203/8d/0ded089cb3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C:\Users\Александр\Desktop\день матери\IMG_463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571612"/>
            <a:ext cx="6929486" cy="5143536"/>
          </a:xfrm>
          <a:prstGeom prst="snip1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hooligani.ru/arhiv/gifnovi/11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4643446"/>
            <a:ext cx="142876" cy="380998"/>
          </a:xfrm>
          <a:prstGeom prst="rect">
            <a:avLst/>
          </a:prstGeom>
          <a:noFill/>
        </p:spPr>
      </p:pic>
      <p:pic>
        <p:nvPicPr>
          <p:cNvPr id="6" name="Picture 2" descr="http://www.hooligani.ru/arhiv/gifnovi/11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5286388"/>
            <a:ext cx="142876" cy="380998"/>
          </a:xfrm>
          <a:prstGeom prst="rect">
            <a:avLst/>
          </a:prstGeom>
          <a:noFill/>
        </p:spPr>
      </p:pic>
      <p:pic>
        <p:nvPicPr>
          <p:cNvPr id="7" name="Picture 2" descr="http://www.hooligani.ru/arhiv/gifnovi/11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5072074"/>
            <a:ext cx="142876" cy="380998"/>
          </a:xfrm>
          <a:prstGeom prst="rect">
            <a:avLst/>
          </a:prstGeom>
          <a:noFill/>
        </p:spPr>
      </p:pic>
      <p:pic>
        <p:nvPicPr>
          <p:cNvPr id="8" name="Picture 22" descr="http://liubavyshka.ru/_ph/27/2/97569770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642918"/>
            <a:ext cx="695325" cy="91440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928794" y="0"/>
            <a:ext cx="6143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Чаепитие родителей с детьми 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" name="Picture 34" descr="Анимашки Дети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5429264"/>
            <a:ext cx="447675" cy="1276350"/>
          </a:xfrm>
          <a:prstGeom prst="rect">
            <a:avLst/>
          </a:prstGeom>
          <a:noFill/>
        </p:spPr>
      </p:pic>
      <p:pic>
        <p:nvPicPr>
          <p:cNvPr id="11" name="Picture 12" descr="Пасхальные яйца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5286388"/>
            <a:ext cx="642942" cy="500066"/>
          </a:xfrm>
          <a:prstGeom prst="rect">
            <a:avLst/>
          </a:prstGeom>
          <a:noFill/>
        </p:spPr>
      </p:pic>
      <p:pic>
        <p:nvPicPr>
          <p:cNvPr id="12" name="Picture 6" descr="http://smayls.ru/data/smiles/animashki-cvety-139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2228478">
            <a:off x="159655" y="1372524"/>
            <a:ext cx="523875" cy="704851"/>
          </a:xfrm>
          <a:prstGeom prst="rect">
            <a:avLst/>
          </a:prstGeom>
          <a:noFill/>
        </p:spPr>
      </p:pic>
      <p:pic>
        <p:nvPicPr>
          <p:cNvPr id="13" name="Picture 6" descr="http://smayls.ru/data/smiles/animashki-cvety-139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4347922">
            <a:off x="6675784" y="6196868"/>
            <a:ext cx="523875" cy="704851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714348" y="357166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3399"/>
                </a:solidFill>
              </a:rPr>
              <a:t>Чай горячий, ароматный, и на вкус весьма приятный,</a:t>
            </a:r>
            <a:endParaRPr lang="en-US" dirty="0" smtClean="0">
              <a:solidFill>
                <a:srgbClr val="FF3399"/>
              </a:solidFill>
            </a:endParaRPr>
          </a:p>
          <a:p>
            <a:r>
              <a:rPr lang="ru-RU" dirty="0" smtClean="0">
                <a:solidFill>
                  <a:srgbClr val="FF3399"/>
                </a:solidFill>
              </a:rPr>
              <a:t> От недуга исцеляет, и усталость прогоняет,</a:t>
            </a:r>
            <a:endParaRPr lang="en-US" dirty="0" smtClean="0">
              <a:solidFill>
                <a:srgbClr val="FF3399"/>
              </a:solidFill>
            </a:endParaRPr>
          </a:p>
          <a:p>
            <a:r>
              <a:rPr lang="ru-RU" dirty="0" smtClean="0">
                <a:solidFill>
                  <a:srgbClr val="FF3399"/>
                </a:solidFill>
              </a:rPr>
              <a:t>Силы новые дает,  и всех за стол завёт!</a:t>
            </a:r>
            <a:endParaRPr lang="en-US" dirty="0" smtClean="0">
              <a:solidFill>
                <a:srgbClr val="FF3399"/>
              </a:solidFill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mg05.deviantart.net/cb05/i/2010/140/7/e/stairway_to_summer_by_punainentaiteili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http://www.ds-tabul.chi.edu54.ru/images/family-walking-clip-art-63144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3500438"/>
            <a:ext cx="2500330" cy="1785950"/>
          </a:xfrm>
          <a:prstGeom prst="rect">
            <a:avLst/>
          </a:prstGeom>
          <a:noFill/>
        </p:spPr>
      </p:pic>
      <p:pic>
        <p:nvPicPr>
          <p:cNvPr id="4" name="Picture 6" descr="http://4put.ru/pictures/max/216/66552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5572140"/>
            <a:ext cx="5357818" cy="1190625"/>
          </a:xfrm>
          <a:prstGeom prst="rect">
            <a:avLst/>
          </a:prstGeom>
          <a:noFill/>
        </p:spPr>
      </p:pic>
      <p:pic>
        <p:nvPicPr>
          <p:cNvPr id="8194" name="Picture 2" descr="https://image.jimcdn.com/app/cms/image/transf/none/path/sb40f277f1669e3dc/image/i6d18abd4962900c2/version/1331402268/image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4786322"/>
            <a:ext cx="357185" cy="50006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018.radikal.ru/i523/1203/8d/0ded089cb3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http://img-fotki.yandex.ru/get/6307/105877511.b6/0_6bf82_d9191766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643314"/>
            <a:ext cx="6096000" cy="3000376"/>
          </a:xfrm>
          <a:prstGeom prst="rect">
            <a:avLst/>
          </a:prstGeom>
          <a:noFill/>
        </p:spPr>
      </p:pic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42845" y="1071546"/>
            <a:ext cx="6000792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2807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 rtl="0"/>
            <a:endParaRPr lang="ru-RU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CBCBCB"/>
                  </a:gs>
                  <a:gs pos="13000">
                    <a:srgbClr val="5F5F5F"/>
                  </a:gs>
                  <a:gs pos="21001">
                    <a:srgbClr val="5F5F5F"/>
                  </a:gs>
                  <a:gs pos="63000">
                    <a:srgbClr val="FFFFFF"/>
                  </a:gs>
                  <a:gs pos="67000">
                    <a:srgbClr val="B2B2B2"/>
                  </a:gs>
                  <a:gs pos="69000">
                    <a:srgbClr val="292929"/>
                  </a:gs>
                  <a:gs pos="82001">
                    <a:srgbClr val="777777"/>
                  </a:gs>
                  <a:gs pos="100000">
                    <a:srgbClr val="EAEAEA"/>
                  </a:gs>
                </a:gsLst>
                <a:lin ang="5400000" scaled="1"/>
              </a:gradFill>
              <a:effectLst/>
              <a:latin typeface="Times New Roman"/>
              <a:cs typeface="Times New Roman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357422" y="571480"/>
            <a:ext cx="4214842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проекта:</a:t>
            </a:r>
            <a:r>
              <a:rPr kumimoji="0" lang="ru-RU" sz="1100" b="1" i="1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100" b="1" i="1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1" i="1" u="sng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 - это самый главный человек для ребенка. Но в последнее время всё чаще прослеживается преобладание у современных детей потребительского отношения к маме, а не духовного. </a:t>
            </a:r>
            <a:endParaRPr kumimoji="0" lang="en-US" sz="14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 воспитывать у ребенка любовь к семье, маме, с первых лет жизни. Малыш должен понимать, что все хорошее начинается с родного дома и матери </a:t>
            </a:r>
            <a:r>
              <a:rPr kumimoji="0" lang="ru-RU" sz="14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хранительницы очага. </a:t>
            </a:r>
            <a:endParaRPr kumimoji="0" lang="ru-RU" sz="18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smiles24.ru/data/smiles/blesk-cvety-5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310751">
            <a:off x="463546" y="72789"/>
            <a:ext cx="2137054" cy="1472327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klipartija.mybb.ru/uploads/0005/04/d0/23-1-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8" descr="Ангелок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786058"/>
            <a:ext cx="3571868" cy="3929066"/>
          </a:xfrm>
          <a:prstGeom prst="rect">
            <a:avLst/>
          </a:prstGeom>
          <a:noFill/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928662" y="714357"/>
            <a:ext cx="7572428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доминирующему виду:</a:t>
            </a:r>
            <a:r>
              <a:rPr kumimoji="0" lang="ru-RU" sz="2000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творческий, игровой.</a:t>
            </a:r>
            <a:br>
              <a:rPr kumimoji="0" lang="ru-RU" sz="2000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характеру участия ребенка в проекте</a:t>
            </a:r>
            <a:r>
              <a:rPr kumimoji="0" lang="ru-RU" sz="2000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участник от зарождения идеи до получения результата.</a:t>
            </a:r>
            <a:br>
              <a:rPr kumimoji="0" lang="ru-RU" sz="2000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характеру контактов</a:t>
            </a:r>
            <a:r>
              <a:rPr kumimoji="0" lang="ru-RU" sz="2000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осуществляется внутри одной возрастной группы.</a:t>
            </a:r>
            <a:br>
              <a:rPr kumimoji="0" lang="ru-RU" sz="2000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количеству участников</a:t>
            </a:r>
            <a:r>
              <a:rPr kumimoji="0" lang="ru-RU" sz="2000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фронтальный. </a:t>
            </a:r>
            <a:br>
              <a:rPr kumimoji="0" lang="ru-RU" sz="2000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8000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r>
              <a:rPr lang="ru-RU" sz="2000" dirty="0" smtClean="0">
                <a:ln w="18000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 воспитатель, дети второй младшей группы (3-4 года),родители. </a:t>
            </a:r>
            <a:endParaRPr kumimoji="0" lang="ru-RU" sz="2000" i="0" u="none" strike="noStrike" normalizeH="0" baseline="0" dirty="0" smtClean="0">
              <a:ln w="18000">
                <a:solidFill>
                  <a:schemeClr val="accent2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 smtClean="0">
                <a:ln w="18000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продолжительности</a:t>
            </a:r>
            <a:r>
              <a:rPr kumimoji="0" lang="ru-RU" sz="2000" i="0" u="none" strike="noStrike" normalizeH="0" baseline="0" dirty="0" smtClean="0">
                <a:ln w="18000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</a:t>
            </a:r>
            <a:r>
              <a:rPr kumimoji="0" lang="ru-RU" sz="2000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краткосрочный.</a:t>
            </a:r>
            <a:br>
              <a:rPr kumimoji="0" lang="ru-RU" sz="2000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 реализации проекта</a:t>
            </a:r>
            <a:r>
              <a:rPr kumimoji="0" lang="ru-RU" sz="2000" i="0" u="none" strike="noStrike" spc="150" normalizeH="0" baseline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ноябрь 2016 г.</a:t>
            </a:r>
            <a:r>
              <a:rPr kumimoji="0" lang="ru-RU" sz="1600" b="1" i="0" u="none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1" i="0" u="none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1" i="0" u="none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1" i="0" u="none" strike="noStrike" spc="150" normalizeH="0" baseline="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72" y="0"/>
            <a:ext cx="771530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Паспорт проекта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32-конечная звезда 17"/>
          <p:cNvSpPr/>
          <p:nvPr/>
        </p:nvSpPr>
        <p:spPr>
          <a:xfrm>
            <a:off x="3428992" y="3929066"/>
            <a:ext cx="2857520" cy="1500198"/>
          </a:xfrm>
          <a:prstGeom prst="star3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prstTxWarp prst="textStop">
              <a:avLst/>
            </a:prstTxWarp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Проблема: 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зачем человеку нужна мама?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3.bp.blogspot.com/-ebL3bG7GTv4/T1TkovKA8wI/AAAAAAAACbc/xlzeY4tjKHc/s1600/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4100" name="Picture 4" descr="http://www.playcast.ru/uploads/2016/11/14/2052594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843074"/>
            <a:ext cx="3500462" cy="5014926"/>
          </a:xfrm>
          <a:prstGeom prst="rect">
            <a:avLst/>
          </a:prstGeom>
          <a:noFill/>
        </p:spPr>
      </p:pic>
      <p:pic>
        <p:nvPicPr>
          <p:cNvPr id="12292" name="Picture 4" descr="http://wdesk.ru/_ph/191/2/26348337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62000" cy="1714500"/>
          </a:xfrm>
          <a:prstGeom prst="rect">
            <a:avLst/>
          </a:prstGeom>
          <a:noFill/>
        </p:spPr>
      </p:pic>
      <p:pic>
        <p:nvPicPr>
          <p:cNvPr id="14" name="Picture 4" descr="http://wdesk.ru/_ph/191/2/26348337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3203218" y="-774357"/>
            <a:ext cx="897360" cy="2446075"/>
          </a:xfrm>
          <a:prstGeom prst="rect">
            <a:avLst/>
          </a:prstGeom>
          <a:noFill/>
        </p:spPr>
      </p:pic>
      <p:pic>
        <p:nvPicPr>
          <p:cNvPr id="15" name="Picture 4" descr="http://wdesk.ru/_ph/191/2/26348337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1219436" y="-711001"/>
            <a:ext cx="703948" cy="2143528"/>
          </a:xfrm>
          <a:prstGeom prst="rect">
            <a:avLst/>
          </a:prstGeom>
          <a:noFill/>
        </p:spPr>
      </p:pic>
      <p:pic>
        <p:nvPicPr>
          <p:cNvPr id="16" name="Picture 4" descr="http://wdesk.ru/_ph/191/2/26348337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57298"/>
            <a:ext cx="762000" cy="1714500"/>
          </a:xfrm>
          <a:prstGeom prst="rect">
            <a:avLst/>
          </a:prstGeom>
          <a:noFill/>
        </p:spPr>
      </p:pic>
      <p:pic>
        <p:nvPicPr>
          <p:cNvPr id="17" name="Picture 4" descr="http://wdesk.ru/_ph/191/2/26348337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8286776" y="4522960"/>
            <a:ext cx="857224" cy="2120750"/>
          </a:xfrm>
          <a:prstGeom prst="rect">
            <a:avLst/>
          </a:prstGeom>
          <a:noFill/>
        </p:spPr>
      </p:pic>
      <p:pic>
        <p:nvPicPr>
          <p:cNvPr id="18" name="Picture 4" descr="http://wdesk.ru/_ph/191/2/26348337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900717" flipH="1">
            <a:off x="7562017" y="5355139"/>
            <a:ext cx="592641" cy="2140381"/>
          </a:xfrm>
          <a:prstGeom prst="rect">
            <a:avLst/>
          </a:prstGeom>
          <a:noFill/>
        </p:spPr>
      </p:pic>
      <p:pic>
        <p:nvPicPr>
          <p:cNvPr id="19" name="Picture 4" descr="http://wdesk.ru/_ph/191/2/26348337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5467297">
            <a:off x="4816591" y="5482840"/>
            <a:ext cx="499135" cy="1990635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2500298" y="1142984"/>
            <a:ext cx="2741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6350" stA="55000" endA="50" endPos="8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Выноска-облако 23"/>
          <p:cNvSpPr/>
          <p:nvPr/>
        </p:nvSpPr>
        <p:spPr>
          <a:xfrm>
            <a:off x="857224" y="1714488"/>
            <a:ext cx="4572032" cy="3714776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3399"/>
              </a:solidFill>
              <a:effectLst>
                <a:glow rad="101600">
                  <a:srgbClr val="FF3399">
                    <a:alpha val="60000"/>
                  </a:srgbClr>
                </a:glow>
              </a:effectLst>
            </a:endParaRPr>
          </a:p>
          <a:p>
            <a:pPr algn="ctr"/>
            <a:endParaRPr lang="ru-RU" dirty="0" smtClean="0">
              <a:solidFill>
                <a:srgbClr val="FF3399"/>
              </a:solidFill>
              <a:effectLst>
                <a:glow rad="101600">
                  <a:srgbClr val="FF3399">
                    <a:alpha val="60000"/>
                  </a:srgbClr>
                </a:glow>
              </a:effectLst>
            </a:endParaRPr>
          </a:p>
          <a:p>
            <a:pPr algn="ctr"/>
            <a:r>
              <a:rPr lang="ru-RU" dirty="0" smtClean="0">
                <a:solidFill>
                  <a:srgbClr val="FF3399"/>
                </a:solidFill>
                <a:effectLst>
                  <a:glow rad="101600">
                    <a:srgbClr val="FF3399">
                      <a:alpha val="60000"/>
                    </a:srgbClr>
                  </a:glow>
                </a:effectLst>
              </a:rPr>
              <a:t>                                                                                             </a:t>
            </a: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33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Углублять знания детей о культуре и традициях семейных взаимоотношений. Воспитывать любовь и уважение к матери, её труду, умение ценить её заботу о близких.</a:t>
            </a:r>
            <a:b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33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dirty="0" smtClean="0">
              <a:solidFill>
                <a:srgbClr val="FF3399"/>
              </a:solidFill>
              <a:effectLst>
                <a:glow rad="101600">
                  <a:srgbClr val="FF3399">
                    <a:alpha val="60000"/>
                  </a:srgbClr>
                </a:glow>
              </a:effectLst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easyengl.ucoz.ru/_ld/121/920247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97346"/>
            <a:ext cx="7215238" cy="4524315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accent6"/>
                  </a:solidFill>
                </a:ln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 algn="ctr"/>
            <a:endParaRPr lang="ru-RU" dirty="0" smtClean="0">
              <a:ln>
                <a:solidFill>
                  <a:schemeClr val="accent6"/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n>
                  <a:solidFill>
                    <a:schemeClr val="accent6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Познакомить </a:t>
            </a:r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детей с праздником - «День Матери».</a:t>
            </a:r>
          </a:p>
          <a:p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- Воспитывать у детей уважение и заботливое отношение к матери, бабушке, оказывать им посильную помощь (убирать игрушки, накрывать на стол, протирать после еды стол и </a:t>
            </a:r>
            <a:r>
              <a:rPr lang="ru-RU" dirty="0" err="1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). </a:t>
            </a:r>
            <a:endParaRPr lang="ru-RU" dirty="0" smtClean="0">
              <a:ln w="1905">
                <a:solidFill>
                  <a:schemeClr val="accent6"/>
                </a:solidFill>
              </a:ln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Расширить сведения о семье (знать имена, отчества, профессию, место работы, увлечения).</a:t>
            </a:r>
          </a:p>
          <a:p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- Способствовать воспитанию нравственных устоев семьи, уважения к старшим.</a:t>
            </a:r>
          </a:p>
          <a:p>
            <a:pPr>
              <a:buFontTx/>
              <a:buChar char="-"/>
            </a:pPr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Углубить знания детей о роли мамы в их жизни. - Способствовать сплочённости родительского коллектива.</a:t>
            </a:r>
          </a:p>
          <a:p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- Обогащать детско-родительские отношения опытом совместной творческой деятельности.</a:t>
            </a:r>
          </a:p>
          <a:p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- Развивать творческие способности детей, желание делать подарки маме. </a:t>
            </a:r>
          </a:p>
          <a:p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Способствовать развитию детской речи через выразительное чтение стихов, пословиц, составление рассказов о маме. </a:t>
            </a:r>
          </a:p>
          <a:p>
            <a:r>
              <a:rPr lang="ru-RU" dirty="0" smtClean="0">
                <a:ln w="1905">
                  <a:solidFill>
                    <a:schemeClr val="accent6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Развивать коммуникативные навыки детей</a:t>
            </a:r>
            <a:endParaRPr lang="ru-RU" dirty="0">
              <a:ln w="1905">
                <a:solidFill>
                  <a:schemeClr val="accent6"/>
                </a:solidFill>
              </a:ln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smayls.ru/data/smiles/animashki-deti-78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5000636"/>
            <a:ext cx="952500" cy="1609726"/>
          </a:xfrm>
          <a:prstGeom prst="rect">
            <a:avLst/>
          </a:prstGeom>
          <a:noFill/>
        </p:spPr>
      </p:pic>
      <p:pic>
        <p:nvPicPr>
          <p:cNvPr id="14338" name="Picture 2" descr="http://4put.ru/pictures/max/550/169022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4286256"/>
            <a:ext cx="2786050" cy="257174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finikam.users.photofile.ru/photo/finikam/96641756/large/1275246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71670" y="1428736"/>
            <a:ext cx="45720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pPr algn="ctr"/>
            <a:r>
              <a:rPr lang="ru-RU" b="1" u="sng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Для педагогов:</a:t>
            </a: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• раскрыть образ матери в поэзии, в живописи.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• развитие у детей коммуникативных навыков, умение работать совместно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• создание условий для проявления у детей, творчества, воображения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• расширение кругозора детей через чтение художественной литературы, знакомство с пословицами, разучивание стихов,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• повысить свой профессиональный опыт.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143511"/>
            <a:ext cx="6000760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родителей: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•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педагогической грамотности родителей,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• желание тесно взаимодействовать с воспитателями, участвовать в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образовательном процессе.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86050" y="0"/>
            <a:ext cx="6357950" cy="17851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Ожидаемые результаты: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b="1" u="sng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r>
              <a:rPr lang="ru-RU" b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b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проявляют милосердие и заботу о маме,</a:t>
            </a:r>
            <a:br>
              <a:rPr lang="ru-RU" b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выказывают любознательность,</a:t>
            </a:r>
          </a:p>
          <a:p>
            <a:r>
              <a:rPr lang="ru-RU" b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развитие творческих способностей</a:t>
            </a:r>
            <a:r>
              <a:rPr lang="ru-RU" b="1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b="1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" name="Picture 12" descr="http://img1.liveinternet.ru/images/attach/c/4/80/576/80576465_large_f2b36efd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14554"/>
            <a:ext cx="2143140" cy="3357562"/>
          </a:xfrm>
          <a:prstGeom prst="rect">
            <a:avLst/>
          </a:prstGeom>
          <a:noFill/>
        </p:spPr>
      </p:pic>
      <p:pic>
        <p:nvPicPr>
          <p:cNvPr id="16" name="Picture 4" descr="http://4put.ru/pictures/max/182/56132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3392748">
            <a:off x="6606851" y="659040"/>
            <a:ext cx="2324966" cy="257547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avatanplus.com/files/resources/original/57482b3e4a3d5154f1e8eb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5" descr="C:\Users\Александр\Desktop\animashki-deti-76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3857628"/>
            <a:ext cx="4357718" cy="275273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42976" y="357166"/>
            <a:ext cx="6858048" cy="3500462"/>
          </a:xfrm>
          <a:prstGeom prst="rect">
            <a:avLst/>
          </a:prstGeom>
        </p:spPr>
        <p:txBody>
          <a:bodyPr wrap="square">
            <a:prstTxWarp prst="textPlain">
              <a:avLst>
                <a:gd name="adj" fmla="val 47710"/>
              </a:avLst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 по проекту с детьми:</a:t>
            </a: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smtClean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этап. Организационный (подготовительный) </a:t>
            </a:r>
          </a:p>
          <a:p>
            <a:r>
              <a:rPr lang="ru-RU" b="1" dirty="0" smtClean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ru-RU" b="1" dirty="0" smtClean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Составление паспорта проекта.  </a:t>
            </a:r>
          </a:p>
          <a:p>
            <a:endParaRPr lang="ru-RU" b="1" dirty="0" smtClean="0">
              <a:ln w="1905"/>
              <a:solidFill>
                <a:srgbClr val="FF33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dirty="0" smtClean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Подбор детской художественной литературы для чтения детям, заучивания.</a:t>
            </a:r>
          </a:p>
          <a:p>
            <a:r>
              <a:rPr lang="ru-RU" b="1" dirty="0" smtClean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ru-RU" b="1" dirty="0" smtClean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Работа с методическим материалом, литературой по данной теме.</a:t>
            </a:r>
          </a:p>
          <a:p>
            <a:r>
              <a:rPr lang="ru-RU" b="1" dirty="0" smtClean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ru-RU" b="1" dirty="0" smtClean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Сбор фотоматериала.  </a:t>
            </a:r>
          </a:p>
          <a:p>
            <a:endParaRPr lang="ru-RU" b="1" dirty="0" smtClean="0">
              <a:ln w="1905"/>
              <a:solidFill>
                <a:srgbClr val="FF33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dirty="0" smtClean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Разработка проекта и конспектов к нему</a:t>
            </a:r>
            <a:endParaRPr lang="ru-RU" b="1" dirty="0">
              <a:ln w="1905"/>
              <a:solidFill>
                <a:srgbClr val="FF33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d1qsm8gx115ipa.cloudfront.net/_900296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1166843"/>
            <a:ext cx="55007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2 этап. Практический (выполнение проекта)  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Проведение с детьми бесед.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Проведение подвижных, дидактических, сюжетно-ролевых игр.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 Чтение художественной литературы детям (заучивание стихов, загадывание  загадок по теме)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Оформление выставки книг, рассматривание картин. Выставка рисунков «Портрет моей семьи» Изготовление подарков. </a:t>
            </a:r>
          </a:p>
          <a:p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Оформление фотовыставки «Мама звёздочка моя!». Прослушивание песен о маме и разучивании некоторых из них. </a:t>
            </a:r>
          </a:p>
          <a:p>
            <a:r>
              <a:rPr lang="ru-RU" b="1" u="sng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</a:t>
            </a:r>
            <a:r>
              <a:rPr lang="ru-RU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«Разговор о маме», «Мама – самый близкий друг»</a:t>
            </a:r>
            <a:endParaRPr lang="ru-RU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cs5-3.4pda.to/296464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7072325" y="4786328"/>
            <a:ext cx="3786190" cy="357157"/>
          </a:xfrm>
          <a:prstGeom prst="rect">
            <a:avLst/>
          </a:prstGeom>
          <a:noFill/>
        </p:spPr>
      </p:pic>
      <p:pic>
        <p:nvPicPr>
          <p:cNvPr id="8" name="Picture 2" descr="http://cs5-3.4pda.to/296464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0"/>
            <a:ext cx="4114800" cy="381001"/>
          </a:xfrm>
          <a:prstGeom prst="rect">
            <a:avLst/>
          </a:prstGeom>
          <a:noFill/>
        </p:spPr>
      </p:pic>
      <p:pic>
        <p:nvPicPr>
          <p:cNvPr id="9" name="Picture 2" descr="http://cs5-3.4pda.to/296464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476999"/>
            <a:ext cx="4714876" cy="381001"/>
          </a:xfrm>
          <a:prstGeom prst="rect">
            <a:avLst/>
          </a:prstGeom>
          <a:noFill/>
        </p:spPr>
      </p:pic>
      <p:pic>
        <p:nvPicPr>
          <p:cNvPr id="10" name="Picture 2" descr="http://cs5-3.4pda.to/296464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6476999"/>
            <a:ext cx="4286280" cy="381001"/>
          </a:xfrm>
          <a:prstGeom prst="rect">
            <a:avLst/>
          </a:prstGeom>
          <a:noFill/>
        </p:spPr>
      </p:pic>
      <p:pic>
        <p:nvPicPr>
          <p:cNvPr id="11" name="Picture 2" descr="http://cs5-3.4pda.to/296464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6823630" y="2108762"/>
            <a:ext cx="4212144" cy="428596"/>
          </a:xfrm>
          <a:prstGeom prst="rect">
            <a:avLst/>
          </a:prstGeom>
          <a:noFill/>
        </p:spPr>
      </p:pic>
      <p:pic>
        <p:nvPicPr>
          <p:cNvPr id="12" name="Picture 2" descr="http://cs5-3.4pda.to/296464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0"/>
            <a:ext cx="4714908" cy="381001"/>
          </a:xfrm>
          <a:prstGeom prst="rect">
            <a:avLst/>
          </a:prstGeom>
          <a:noFill/>
        </p:spPr>
      </p:pic>
      <p:pic>
        <p:nvPicPr>
          <p:cNvPr id="13" name="Picture 2" descr="http://cs5-3.4pda.to/296464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1866900" y="1866899"/>
            <a:ext cx="4114800" cy="381001"/>
          </a:xfrm>
          <a:prstGeom prst="rect">
            <a:avLst/>
          </a:prstGeom>
          <a:noFill/>
        </p:spPr>
      </p:pic>
      <p:pic>
        <p:nvPicPr>
          <p:cNvPr id="14" name="Picture 2" descr="http://cs5-3.4pda.to/296464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1678223" y="4620755"/>
            <a:ext cx="3914566" cy="559923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solidFill>
            <a:srgbClr val="FF0000"/>
          </a:solidFill>
        </a:ln>
      </a:spPr>
      <a:bodyPr wrap="square" rtlCol="0">
        <a:prstTxWarp prst="textWave1">
          <a:avLst/>
        </a:prstTxWarp>
        <a:spAutoFit/>
        <a:scene3d>
          <a:camera prst="isometricOffAxis1Right"/>
          <a:lightRig rig="threePt" dir="t"/>
        </a:scene3d>
      </a:bodyPr>
      <a:lstStyle>
        <a:defPPr>
          <a:defRPr dirty="0" smtClean="0">
            <a:solidFill>
              <a:srgbClr val="FF3399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601</Words>
  <PresentationFormat>Экран (4:3)</PresentationFormat>
  <Paragraphs>104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Админ</cp:lastModifiedBy>
  <cp:revision>118</cp:revision>
  <dcterms:created xsi:type="dcterms:W3CDTF">2016-12-08T14:59:35Z</dcterms:created>
  <dcterms:modified xsi:type="dcterms:W3CDTF">2017-02-14T09:15:48Z</dcterms:modified>
</cp:coreProperties>
</file>